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heme/themeOverride6.xml" ContentType="application/vnd.openxmlformats-officedocument.themeOverr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theme/themeOverride7.xml" ContentType="application/vnd.openxmlformats-officedocument.themeOverr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theme/themeOverride8.xml" ContentType="application/vnd.openxmlformats-officedocument.themeOverr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theme/themeOverride9.xml" ContentType="application/vnd.openxmlformats-officedocument.themeOverride+xml"/>
  <Override PartName="/ppt/charts/chart26.xml" ContentType="application/vnd.openxmlformats-officedocument.drawingml.chart+xml"/>
  <Override PartName="/ppt/theme/themeOverride10.xml" ContentType="application/vnd.openxmlformats-officedocument.themeOverride+xml"/>
  <Override PartName="/ppt/charts/chart27.xml" ContentType="application/vnd.openxmlformats-officedocument.drawingml.chart+xml"/>
  <Override PartName="/ppt/theme/themeOverride11.xml" ContentType="application/vnd.openxmlformats-officedocument.themeOverride+xml"/>
  <Override PartName="/ppt/drawings/drawing4.xml" ContentType="application/vnd.openxmlformats-officedocument.drawingml.chartshapes+xml"/>
  <Override PartName="/ppt/charts/chart28.xml" ContentType="application/vnd.openxmlformats-officedocument.drawingml.chart+xml"/>
  <Override PartName="/ppt/theme/themeOverride12.xml" ContentType="application/vnd.openxmlformats-officedocument.themeOverride+xml"/>
  <Override PartName="/ppt/charts/chart29.xml" ContentType="application/vnd.openxmlformats-officedocument.drawingml.chart+xml"/>
  <Override PartName="/ppt/theme/themeOverride13.xml" ContentType="application/vnd.openxmlformats-officedocument.themeOverride+xml"/>
  <Override PartName="/ppt/charts/chart30.xml" ContentType="application/vnd.openxmlformats-officedocument.drawingml.chart+xml"/>
  <Override PartName="/ppt/theme/themeOverride14.xml" ContentType="application/vnd.openxmlformats-officedocument.themeOverride+xml"/>
  <Override PartName="/ppt/charts/chart31.xml" ContentType="application/vnd.openxmlformats-officedocument.drawingml.chart+xml"/>
  <Override PartName="/ppt/theme/themeOverride15.xml" ContentType="application/vnd.openxmlformats-officedocument.themeOverride+xml"/>
  <Override PartName="/ppt/charts/chart32.xml" ContentType="application/vnd.openxmlformats-officedocument.drawingml.chart+xml"/>
  <Override PartName="/ppt/theme/themeOverride16.xml" ContentType="application/vnd.openxmlformats-officedocument.themeOverride+xml"/>
  <Override PartName="/ppt/charts/chart33.xml" ContentType="application/vnd.openxmlformats-officedocument.drawingml.chart+xml"/>
  <Override PartName="/ppt/theme/themeOverride17.xml" ContentType="application/vnd.openxmlformats-officedocument.themeOverrid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theme/themeOverride18.xml" ContentType="application/vnd.openxmlformats-officedocument.themeOverride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theme/themeOverride19.xml" ContentType="application/vnd.openxmlformats-officedocument.themeOverride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theme/themeOverride20.xml" ContentType="application/vnd.openxmlformats-officedocument.themeOverride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theme/themeOverride21.xml" ContentType="application/vnd.openxmlformats-officedocument.themeOverride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theme/themeOverride22.xml" ContentType="application/vnd.openxmlformats-officedocument.themeOverride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theme/themeOverride23.xml" ContentType="application/vnd.openxmlformats-officedocument.themeOverrid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theme/themeOverride24.xml" ContentType="application/vnd.openxmlformats-officedocument.themeOverride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theme/themeOverride25.xml" ContentType="application/vnd.openxmlformats-officedocument.themeOverride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theme/themeOverride26.xml" ContentType="application/vnd.openxmlformats-officedocument.themeOverride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theme/themeOverride27.xml" ContentType="application/vnd.openxmlformats-officedocument.themeOverride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theme/themeOverride28.xml" ContentType="application/vnd.openxmlformats-officedocument.themeOverride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theme/themeOverride29.xml" ContentType="application/vnd.openxmlformats-officedocument.themeOverride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theme/themeOverride30.xml" ContentType="application/vnd.openxmlformats-officedocument.themeOverride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ppt/theme/themeOverride31.xml" ContentType="application/vnd.openxmlformats-officedocument.themeOverride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charts/chart76.xml" ContentType="application/vnd.openxmlformats-officedocument.drawingml.chart+xml"/>
  <Override PartName="/ppt/theme/themeOverride32.xml" ContentType="application/vnd.openxmlformats-officedocument.themeOverride+xml"/>
  <Override PartName="/ppt/charts/chart77.xml" ContentType="application/vnd.openxmlformats-officedocument.drawingml.chart+xml"/>
  <Override PartName="/ppt/charts/chart78.xml" ContentType="application/vnd.openxmlformats-officedocument.drawingml.chart+xml"/>
  <Override PartName="/ppt/charts/chart79.xml" ContentType="application/vnd.openxmlformats-officedocument.drawingml.chart+xml"/>
  <Override PartName="/ppt/theme/themeOverride33.xml" ContentType="application/vnd.openxmlformats-officedocument.themeOverride+xml"/>
  <Override PartName="/ppt/charts/chart80.xml" ContentType="application/vnd.openxmlformats-officedocument.drawingml.chart+xml"/>
  <Override PartName="/ppt/charts/chart81.xml" ContentType="application/vnd.openxmlformats-officedocument.drawingml.chart+xml"/>
  <Override PartName="/ppt/charts/chart82.xml" ContentType="application/vnd.openxmlformats-officedocument.drawingml.chart+xml"/>
  <Override PartName="/ppt/theme/themeOverride34.xml" ContentType="application/vnd.openxmlformats-officedocument.themeOverride+xml"/>
  <Override PartName="/ppt/charts/chart83.xml" ContentType="application/vnd.openxmlformats-officedocument.drawingml.chart+xml"/>
  <Override PartName="/ppt/charts/chart84.xml" ContentType="application/vnd.openxmlformats-officedocument.drawingml.chart+xml"/>
  <Override PartName="/ppt/charts/chart85.xml" ContentType="application/vnd.openxmlformats-officedocument.drawingml.chart+xml"/>
  <Override PartName="/ppt/theme/themeOverride35.xml" ContentType="application/vnd.openxmlformats-officedocument.themeOverride+xml"/>
  <Override PartName="/ppt/charts/chart86.xml" ContentType="application/vnd.openxmlformats-officedocument.drawingml.chart+xml"/>
  <Override PartName="/ppt/charts/chart87.xml" ContentType="application/vnd.openxmlformats-officedocument.drawingml.chart+xml"/>
  <Override PartName="/ppt/charts/chart88.xml" ContentType="application/vnd.openxmlformats-officedocument.drawingml.chart+xml"/>
  <Override PartName="/ppt/theme/themeOverride36.xml" ContentType="application/vnd.openxmlformats-officedocument.themeOverride+xml"/>
  <Override PartName="/ppt/charts/chart89.xml" ContentType="application/vnd.openxmlformats-officedocument.drawingml.chart+xml"/>
  <Override PartName="/ppt/charts/chart90.xml" ContentType="application/vnd.openxmlformats-officedocument.drawingml.chart+xml"/>
  <Override PartName="/ppt/charts/chart91.xml" ContentType="application/vnd.openxmlformats-officedocument.drawingml.chart+xml"/>
  <Override PartName="/ppt/theme/themeOverride37.xml" ContentType="application/vnd.openxmlformats-officedocument.themeOverride+xml"/>
  <Override PartName="/ppt/charts/chart92.xml" ContentType="application/vnd.openxmlformats-officedocument.drawingml.chart+xml"/>
  <Override PartName="/ppt/charts/chart93.xml" ContentType="application/vnd.openxmlformats-officedocument.drawingml.chart+xml"/>
  <Override PartName="/ppt/charts/chart94.xml" ContentType="application/vnd.openxmlformats-officedocument.drawingml.chart+xml"/>
  <Override PartName="/ppt/theme/themeOverride38.xml" ContentType="application/vnd.openxmlformats-officedocument.themeOverride+xml"/>
  <Override PartName="/ppt/charts/chart95.xml" ContentType="application/vnd.openxmlformats-officedocument.drawingml.chart+xml"/>
  <Override PartName="/ppt/charts/chart96.xml" ContentType="application/vnd.openxmlformats-officedocument.drawingml.chart+xml"/>
  <Override PartName="/ppt/charts/chart97.xml" ContentType="application/vnd.openxmlformats-officedocument.drawingml.chart+xml"/>
  <Override PartName="/ppt/theme/themeOverride39.xml" ContentType="application/vnd.openxmlformats-officedocument.themeOverride+xml"/>
  <Override PartName="/ppt/charts/chart98.xml" ContentType="application/vnd.openxmlformats-officedocument.drawingml.chart+xml"/>
  <Override PartName="/ppt/charts/chart99.xml" ContentType="application/vnd.openxmlformats-officedocument.drawingml.chart+xml"/>
  <Override PartName="/ppt/charts/chart100.xml" ContentType="application/vnd.openxmlformats-officedocument.drawingml.chart+xml"/>
  <Override PartName="/ppt/theme/themeOverride40.xml" ContentType="application/vnd.openxmlformats-officedocument.themeOverride+xml"/>
  <Override PartName="/ppt/charts/chart101.xml" ContentType="application/vnd.openxmlformats-officedocument.drawingml.chart+xml"/>
  <Override PartName="/ppt/charts/chart102.xml" ContentType="application/vnd.openxmlformats-officedocument.drawingml.chart+xml"/>
  <Override PartName="/ppt/charts/chart103.xml" ContentType="application/vnd.openxmlformats-officedocument.drawingml.chart+xml"/>
  <Override PartName="/ppt/theme/themeOverride41.xml" ContentType="application/vnd.openxmlformats-officedocument.themeOverride+xml"/>
  <Override PartName="/ppt/charts/chart104.xml" ContentType="application/vnd.openxmlformats-officedocument.drawingml.chart+xml"/>
  <Override PartName="/ppt/charts/chart105.xml" ContentType="application/vnd.openxmlformats-officedocument.drawingml.chart+xml"/>
  <Override PartName="/ppt/charts/chart106.xml" ContentType="application/vnd.openxmlformats-officedocument.drawingml.chart+xml"/>
  <Override PartName="/ppt/theme/themeOverride42.xml" ContentType="application/vnd.openxmlformats-officedocument.themeOverride+xml"/>
  <Override PartName="/ppt/charts/chart107.xml" ContentType="application/vnd.openxmlformats-officedocument.drawingml.chart+xml"/>
  <Override PartName="/ppt/charts/chart108.xml" ContentType="application/vnd.openxmlformats-officedocument.drawingml.chart+xml"/>
  <Override PartName="/ppt/charts/chart109.xml" ContentType="application/vnd.openxmlformats-officedocument.drawingml.chart+xml"/>
  <Override PartName="/ppt/theme/themeOverride43.xml" ContentType="application/vnd.openxmlformats-officedocument.themeOverride+xml"/>
  <Override PartName="/ppt/charts/chart110.xml" ContentType="application/vnd.openxmlformats-officedocument.drawingml.chart+xml"/>
  <Override PartName="/ppt/charts/chart111.xml" ContentType="application/vnd.openxmlformats-officedocument.drawingml.chart+xml"/>
  <Override PartName="/ppt/charts/chart112.xml" ContentType="application/vnd.openxmlformats-officedocument.drawingml.chart+xml"/>
  <Override PartName="/ppt/theme/themeOverride44.xml" ContentType="application/vnd.openxmlformats-officedocument.themeOverride+xml"/>
  <Override PartName="/ppt/charts/chart113.xml" ContentType="application/vnd.openxmlformats-officedocument.drawingml.chart+xml"/>
  <Override PartName="/ppt/charts/chart114.xml" ContentType="application/vnd.openxmlformats-officedocument.drawingml.chart+xml"/>
  <Override PartName="/ppt/charts/chart115.xml" ContentType="application/vnd.openxmlformats-officedocument.drawingml.chart+xml"/>
  <Override PartName="/ppt/theme/themeOverride45.xml" ContentType="application/vnd.openxmlformats-officedocument.themeOverride+xml"/>
  <Override PartName="/ppt/charts/chart116.xml" ContentType="application/vnd.openxmlformats-officedocument.drawingml.chart+xml"/>
  <Override PartName="/ppt/charts/chart117.xml" ContentType="application/vnd.openxmlformats-officedocument.drawingml.chart+xml"/>
  <Override PartName="/ppt/charts/chart118.xml" ContentType="application/vnd.openxmlformats-officedocument.drawingml.chart+xml"/>
  <Override PartName="/ppt/theme/themeOverride46.xml" ContentType="application/vnd.openxmlformats-officedocument.themeOverride+xml"/>
  <Override PartName="/ppt/charts/chart119.xml" ContentType="application/vnd.openxmlformats-officedocument.drawingml.chart+xml"/>
  <Override PartName="/ppt/charts/chart120.xml" ContentType="application/vnd.openxmlformats-officedocument.drawingml.chart+xml"/>
  <Override PartName="/ppt/charts/chart121.xml" ContentType="application/vnd.openxmlformats-officedocument.drawingml.chart+xml"/>
  <Override PartName="/ppt/theme/themeOverride47.xml" ContentType="application/vnd.openxmlformats-officedocument.themeOverride+xml"/>
  <Override PartName="/ppt/charts/chart122.xml" ContentType="application/vnd.openxmlformats-officedocument.drawingml.chart+xml"/>
  <Override PartName="/ppt/charts/chart123.xml" ContentType="application/vnd.openxmlformats-officedocument.drawingml.chart+xml"/>
  <Override PartName="/ppt/charts/chart124.xml" ContentType="application/vnd.openxmlformats-officedocument.drawingml.chart+xml"/>
  <Override PartName="/ppt/theme/themeOverride48.xml" ContentType="application/vnd.openxmlformats-officedocument.themeOverride+xml"/>
  <Override PartName="/ppt/charts/chart125.xml" ContentType="application/vnd.openxmlformats-officedocument.drawingml.chart+xml"/>
  <Override PartName="/ppt/charts/chart126.xml" ContentType="application/vnd.openxmlformats-officedocument.drawingml.chart+xml"/>
  <Override PartName="/ppt/charts/chart127.xml" ContentType="application/vnd.openxmlformats-officedocument.drawingml.chart+xml"/>
  <Override PartName="/ppt/theme/themeOverride49.xml" ContentType="application/vnd.openxmlformats-officedocument.themeOverride+xml"/>
  <Override PartName="/ppt/charts/chart128.xml" ContentType="application/vnd.openxmlformats-officedocument.drawingml.chart+xml"/>
  <Override PartName="/ppt/charts/chart129.xml" ContentType="application/vnd.openxmlformats-officedocument.drawingml.chart+xml"/>
  <Override PartName="/ppt/charts/chart130.xml" ContentType="application/vnd.openxmlformats-officedocument.drawingml.chart+xml"/>
  <Override PartName="/ppt/theme/themeOverride50.xml" ContentType="application/vnd.openxmlformats-officedocument.themeOverride+xml"/>
  <Override PartName="/ppt/charts/chart131.xml" ContentType="application/vnd.openxmlformats-officedocument.drawingml.chart+xml"/>
  <Override PartName="/ppt/charts/chart132.xml" ContentType="application/vnd.openxmlformats-officedocument.drawingml.chart+xml"/>
  <Override PartName="/ppt/charts/chart133.xml" ContentType="application/vnd.openxmlformats-officedocument.drawingml.chart+xml"/>
  <Override PartName="/ppt/theme/themeOverride51.xml" ContentType="application/vnd.openxmlformats-officedocument.themeOverride+xml"/>
  <Override PartName="/ppt/charts/chart134.xml" ContentType="application/vnd.openxmlformats-officedocument.drawingml.chart+xml"/>
  <Override PartName="/ppt/charts/chart135.xml" ContentType="application/vnd.openxmlformats-officedocument.drawingml.chart+xml"/>
  <Override PartName="/ppt/charts/chart136.xml" ContentType="application/vnd.openxmlformats-officedocument.drawingml.chart+xml"/>
  <Override PartName="/ppt/theme/themeOverride52.xml" ContentType="application/vnd.openxmlformats-officedocument.themeOverride+xml"/>
  <Override PartName="/ppt/charts/chart137.xml" ContentType="application/vnd.openxmlformats-officedocument.drawingml.chart+xml"/>
  <Override PartName="/ppt/charts/chart138.xml" ContentType="application/vnd.openxmlformats-officedocument.drawingml.chart+xml"/>
  <Override PartName="/ppt/charts/chart139.xml" ContentType="application/vnd.openxmlformats-officedocument.drawingml.chart+xml"/>
  <Override PartName="/ppt/theme/themeOverride53.xml" ContentType="application/vnd.openxmlformats-officedocument.themeOverride+xml"/>
  <Override PartName="/ppt/charts/chart140.xml" ContentType="application/vnd.openxmlformats-officedocument.drawingml.chart+xml"/>
  <Override PartName="/ppt/charts/chart141.xml" ContentType="application/vnd.openxmlformats-officedocument.drawingml.chart+xml"/>
  <Override PartName="/ppt/charts/chart142.xml" ContentType="application/vnd.openxmlformats-officedocument.drawingml.chart+xml"/>
  <Override PartName="/ppt/theme/themeOverride54.xml" ContentType="application/vnd.openxmlformats-officedocument.themeOverride+xml"/>
  <Override PartName="/ppt/charts/chart143.xml" ContentType="application/vnd.openxmlformats-officedocument.drawingml.chart+xml"/>
  <Override PartName="/ppt/charts/chart144.xml" ContentType="application/vnd.openxmlformats-officedocument.drawingml.chart+xml"/>
  <Override PartName="/ppt/charts/chart145.xml" ContentType="application/vnd.openxmlformats-officedocument.drawingml.chart+xml"/>
  <Override PartName="/ppt/theme/themeOverride55.xml" ContentType="application/vnd.openxmlformats-officedocument.themeOverride+xml"/>
  <Override PartName="/ppt/charts/chart146.xml" ContentType="application/vnd.openxmlformats-officedocument.drawingml.chart+xml"/>
  <Override PartName="/ppt/charts/chart147.xml" ContentType="application/vnd.openxmlformats-officedocument.drawingml.chart+xml"/>
  <Override PartName="/ppt/charts/chart148.xml" ContentType="application/vnd.openxmlformats-officedocument.drawingml.chart+xml"/>
  <Override PartName="/ppt/theme/themeOverride56.xml" ContentType="application/vnd.openxmlformats-officedocument.themeOverride+xml"/>
  <Override PartName="/ppt/charts/chart149.xml" ContentType="application/vnd.openxmlformats-officedocument.drawingml.chart+xml"/>
  <Override PartName="/ppt/charts/chart150.xml" ContentType="application/vnd.openxmlformats-officedocument.drawingml.chart+xml"/>
  <Override PartName="/ppt/charts/chart151.xml" ContentType="application/vnd.openxmlformats-officedocument.drawingml.chart+xml"/>
  <Override PartName="/ppt/theme/themeOverride57.xml" ContentType="application/vnd.openxmlformats-officedocument.themeOverride+xml"/>
  <Override PartName="/ppt/charts/chart152.xml" ContentType="application/vnd.openxmlformats-officedocument.drawingml.chart+xml"/>
  <Override PartName="/ppt/charts/chart153.xml" ContentType="application/vnd.openxmlformats-officedocument.drawingml.chart+xml"/>
  <Override PartName="/ppt/charts/chart154.xml" ContentType="application/vnd.openxmlformats-officedocument.drawingml.chart+xml"/>
  <Override PartName="/ppt/theme/themeOverride58.xml" ContentType="application/vnd.openxmlformats-officedocument.themeOverride+xml"/>
  <Override PartName="/ppt/charts/chart155.xml" ContentType="application/vnd.openxmlformats-officedocument.drawingml.chart+xml"/>
  <Override PartName="/ppt/charts/chart156.xml" ContentType="application/vnd.openxmlformats-officedocument.drawingml.chart+xml"/>
  <Override PartName="/ppt/charts/chart157.xml" ContentType="application/vnd.openxmlformats-officedocument.drawingml.chart+xml"/>
  <Override PartName="/ppt/theme/themeOverride59.xml" ContentType="application/vnd.openxmlformats-officedocument.themeOverride+xml"/>
  <Override PartName="/ppt/charts/chart158.xml" ContentType="application/vnd.openxmlformats-officedocument.drawingml.chart+xml"/>
  <Override PartName="/ppt/charts/chart159.xml" ContentType="application/vnd.openxmlformats-officedocument.drawingml.chart+xml"/>
  <Override PartName="/ppt/charts/chart160.xml" ContentType="application/vnd.openxmlformats-officedocument.drawingml.chart+xml"/>
  <Override PartName="/ppt/theme/themeOverride60.xml" ContentType="application/vnd.openxmlformats-officedocument.themeOverride+xml"/>
  <Override PartName="/ppt/charts/chart161.xml" ContentType="application/vnd.openxmlformats-officedocument.drawingml.chart+xml"/>
  <Override PartName="/ppt/charts/chart162.xml" ContentType="application/vnd.openxmlformats-officedocument.drawingml.chart+xml"/>
  <Override PartName="/ppt/charts/chart163.xml" ContentType="application/vnd.openxmlformats-officedocument.drawingml.chart+xml"/>
  <Override PartName="/ppt/theme/themeOverride61.xml" ContentType="application/vnd.openxmlformats-officedocument.themeOverride+xml"/>
  <Override PartName="/ppt/charts/chart164.xml" ContentType="application/vnd.openxmlformats-officedocument.drawingml.chart+xml"/>
  <Override PartName="/ppt/charts/chart165.xml" ContentType="application/vnd.openxmlformats-officedocument.drawingml.chart+xml"/>
  <Override PartName="/ppt/charts/chart166.xml" ContentType="application/vnd.openxmlformats-officedocument.drawingml.chart+xml"/>
  <Override PartName="/ppt/theme/themeOverride62.xml" ContentType="application/vnd.openxmlformats-officedocument.themeOverride+xml"/>
  <Override PartName="/ppt/charts/chart167.xml" ContentType="application/vnd.openxmlformats-officedocument.drawingml.chart+xml"/>
  <Override PartName="/ppt/charts/chart168.xml" ContentType="application/vnd.openxmlformats-officedocument.drawingml.chart+xml"/>
  <Override PartName="/ppt/charts/chart169.xml" ContentType="application/vnd.openxmlformats-officedocument.drawingml.chart+xml"/>
  <Override PartName="/ppt/theme/themeOverride63.xml" ContentType="application/vnd.openxmlformats-officedocument.themeOverride+xml"/>
  <Override PartName="/ppt/charts/chart170.xml" ContentType="application/vnd.openxmlformats-officedocument.drawingml.chart+xml"/>
  <Override PartName="/ppt/charts/chart171.xml" ContentType="application/vnd.openxmlformats-officedocument.drawingml.chart+xml"/>
  <Override PartName="/ppt/charts/chart172.xml" ContentType="application/vnd.openxmlformats-officedocument.drawingml.chart+xml"/>
  <Override PartName="/ppt/theme/themeOverride64.xml" ContentType="application/vnd.openxmlformats-officedocument.themeOverride+xml"/>
  <Override PartName="/ppt/charts/chart173.xml" ContentType="application/vnd.openxmlformats-officedocument.drawingml.chart+xml"/>
  <Override PartName="/ppt/charts/chart174.xml" ContentType="application/vnd.openxmlformats-officedocument.drawingml.chart+xml"/>
  <Override PartName="/ppt/charts/chart175.xml" ContentType="application/vnd.openxmlformats-officedocument.drawingml.chart+xml"/>
  <Override PartName="/ppt/theme/themeOverride65.xml" ContentType="application/vnd.openxmlformats-officedocument.themeOverride+xml"/>
  <Override PartName="/ppt/charts/chart176.xml" ContentType="application/vnd.openxmlformats-officedocument.drawingml.chart+xml"/>
  <Override PartName="/ppt/charts/chart177.xml" ContentType="application/vnd.openxmlformats-officedocument.drawingml.chart+xml"/>
  <Override PartName="/ppt/charts/chart178.xml" ContentType="application/vnd.openxmlformats-officedocument.drawingml.chart+xml"/>
  <Override PartName="/ppt/theme/themeOverride66.xml" ContentType="application/vnd.openxmlformats-officedocument.themeOverride+xml"/>
  <Override PartName="/ppt/charts/chart179.xml" ContentType="application/vnd.openxmlformats-officedocument.drawingml.chart+xml"/>
  <Override PartName="/ppt/charts/chart180.xml" ContentType="application/vnd.openxmlformats-officedocument.drawingml.chart+xml"/>
  <Override PartName="/ppt/charts/chart181.xml" ContentType="application/vnd.openxmlformats-officedocument.drawingml.chart+xml"/>
  <Override PartName="/ppt/theme/themeOverride67.xml" ContentType="application/vnd.openxmlformats-officedocument.themeOverride+xml"/>
  <Override PartName="/ppt/charts/chart182.xml" ContentType="application/vnd.openxmlformats-officedocument.drawingml.chart+xml"/>
  <Override PartName="/ppt/charts/chart183.xml" ContentType="application/vnd.openxmlformats-officedocument.drawingml.chart+xml"/>
  <Override PartName="/ppt/charts/chart184.xml" ContentType="application/vnd.openxmlformats-officedocument.drawingml.chart+xml"/>
  <Override PartName="/ppt/theme/themeOverride68.xml" ContentType="application/vnd.openxmlformats-officedocument.themeOverride+xml"/>
  <Override PartName="/ppt/charts/chart185.xml" ContentType="application/vnd.openxmlformats-officedocument.drawingml.chart+xml"/>
  <Override PartName="/ppt/charts/chart186.xml" ContentType="application/vnd.openxmlformats-officedocument.drawingml.chart+xml"/>
  <Override PartName="/ppt/charts/chart187.xml" ContentType="application/vnd.openxmlformats-officedocument.drawingml.chart+xml"/>
  <Override PartName="/ppt/theme/themeOverride69.xml" ContentType="application/vnd.openxmlformats-officedocument.themeOverride+xml"/>
  <Override PartName="/ppt/charts/chart188.xml" ContentType="application/vnd.openxmlformats-officedocument.drawingml.chart+xml"/>
  <Override PartName="/ppt/charts/chart189.xml" ContentType="application/vnd.openxmlformats-officedocument.drawingml.chart+xml"/>
  <Override PartName="/ppt/charts/chart190.xml" ContentType="application/vnd.openxmlformats-officedocument.drawingml.chart+xml"/>
  <Override PartName="/ppt/theme/themeOverride70.xml" ContentType="application/vnd.openxmlformats-officedocument.themeOverride+xml"/>
  <Override PartName="/ppt/charts/chart191.xml" ContentType="application/vnd.openxmlformats-officedocument.drawingml.chart+xml"/>
  <Override PartName="/ppt/charts/chart192.xml" ContentType="application/vnd.openxmlformats-officedocument.drawingml.chart+xml"/>
  <Override PartName="/ppt/charts/chart193.xml" ContentType="application/vnd.openxmlformats-officedocument.drawingml.chart+xml"/>
  <Override PartName="/ppt/theme/themeOverride71.xml" ContentType="application/vnd.openxmlformats-officedocument.themeOverride+xml"/>
  <Override PartName="/ppt/charts/chart194.xml" ContentType="application/vnd.openxmlformats-officedocument.drawingml.chart+xml"/>
  <Override PartName="/ppt/charts/chart195.xml" ContentType="application/vnd.openxmlformats-officedocument.drawingml.chart+xml"/>
  <Override PartName="/ppt/charts/chart196.xml" ContentType="application/vnd.openxmlformats-officedocument.drawingml.chart+xml"/>
  <Override PartName="/ppt/theme/themeOverride72.xml" ContentType="application/vnd.openxmlformats-officedocument.themeOverride+xml"/>
  <Override PartName="/ppt/charts/chart197.xml" ContentType="application/vnd.openxmlformats-officedocument.drawingml.chart+xml"/>
  <Override PartName="/ppt/charts/chart198.xml" ContentType="application/vnd.openxmlformats-officedocument.drawingml.chart+xml"/>
  <Override PartName="/ppt/charts/chart199.xml" ContentType="application/vnd.openxmlformats-officedocument.drawingml.chart+xml"/>
  <Override PartName="/ppt/theme/themeOverride73.xml" ContentType="application/vnd.openxmlformats-officedocument.themeOverride+xml"/>
  <Override PartName="/ppt/charts/chart200.xml" ContentType="application/vnd.openxmlformats-officedocument.drawingml.chart+xml"/>
  <Override PartName="/ppt/charts/chart201.xml" ContentType="application/vnd.openxmlformats-officedocument.drawingml.chart+xml"/>
  <Override PartName="/ppt/charts/chart202.xml" ContentType="application/vnd.openxmlformats-officedocument.drawingml.chart+xml"/>
  <Override PartName="/ppt/theme/themeOverride74.xml" ContentType="application/vnd.openxmlformats-officedocument.themeOverride+xml"/>
  <Override PartName="/ppt/charts/chart203.xml" ContentType="application/vnd.openxmlformats-officedocument.drawingml.chart+xml"/>
  <Override PartName="/ppt/charts/chart204.xml" ContentType="application/vnd.openxmlformats-officedocument.drawingml.chart+xml"/>
  <Override PartName="/ppt/charts/chart205.xml" ContentType="application/vnd.openxmlformats-officedocument.drawingml.chart+xml"/>
  <Override PartName="/ppt/theme/themeOverride75.xml" ContentType="application/vnd.openxmlformats-officedocument.themeOverride+xml"/>
  <Override PartName="/ppt/charts/chart206.xml" ContentType="application/vnd.openxmlformats-officedocument.drawingml.chart+xml"/>
  <Override PartName="/ppt/charts/chart207.xml" ContentType="application/vnd.openxmlformats-officedocument.drawingml.chart+xml"/>
  <Override PartName="/ppt/charts/chart208.xml" ContentType="application/vnd.openxmlformats-officedocument.drawingml.chart+xml"/>
  <Override PartName="/ppt/theme/themeOverride76.xml" ContentType="application/vnd.openxmlformats-officedocument.themeOverride+xml"/>
  <Override PartName="/ppt/charts/chart209.xml" ContentType="application/vnd.openxmlformats-officedocument.drawingml.chart+xml"/>
  <Override PartName="/ppt/charts/chart210.xml" ContentType="application/vnd.openxmlformats-officedocument.drawingml.chart+xml"/>
  <Override PartName="/ppt/charts/chart211.xml" ContentType="application/vnd.openxmlformats-officedocument.drawingml.chart+xml"/>
  <Override PartName="/ppt/theme/themeOverride77.xml" ContentType="application/vnd.openxmlformats-officedocument.themeOverride+xml"/>
  <Override PartName="/ppt/charts/chart212.xml" ContentType="application/vnd.openxmlformats-officedocument.drawingml.chart+xml"/>
  <Override PartName="/ppt/charts/chart213.xml" ContentType="application/vnd.openxmlformats-officedocument.drawingml.chart+xml"/>
  <Override PartName="/ppt/charts/chart214.xml" ContentType="application/vnd.openxmlformats-officedocument.drawingml.chart+xml"/>
  <Override PartName="/ppt/theme/themeOverride78.xml" ContentType="application/vnd.openxmlformats-officedocument.themeOverride+xml"/>
  <Override PartName="/ppt/charts/chart215.xml" ContentType="application/vnd.openxmlformats-officedocument.drawingml.chart+xml"/>
  <Override PartName="/ppt/charts/chart216.xml" ContentType="application/vnd.openxmlformats-officedocument.drawingml.chart+xml"/>
  <Override PartName="/ppt/charts/chart217.xml" ContentType="application/vnd.openxmlformats-officedocument.drawingml.chart+xml"/>
  <Override PartName="/ppt/theme/themeOverride79.xml" ContentType="application/vnd.openxmlformats-officedocument.themeOverride+xml"/>
  <Override PartName="/ppt/charts/chart218.xml" ContentType="application/vnd.openxmlformats-officedocument.drawingml.chart+xml"/>
  <Override PartName="/ppt/charts/chart219.xml" ContentType="application/vnd.openxmlformats-officedocument.drawingml.chart+xml"/>
  <Override PartName="/ppt/charts/chart220.xml" ContentType="application/vnd.openxmlformats-officedocument.drawingml.chart+xml"/>
  <Override PartName="/ppt/theme/themeOverride80.xml" ContentType="application/vnd.openxmlformats-officedocument.themeOverride+xml"/>
  <Override PartName="/ppt/charts/chart221.xml" ContentType="application/vnd.openxmlformats-officedocument.drawingml.chart+xml"/>
  <Override PartName="/ppt/charts/chart222.xml" ContentType="application/vnd.openxmlformats-officedocument.drawingml.chart+xml"/>
  <Override PartName="/ppt/charts/chart223.xml" ContentType="application/vnd.openxmlformats-officedocument.drawingml.chart+xml"/>
  <Override PartName="/ppt/theme/themeOverride81.xml" ContentType="application/vnd.openxmlformats-officedocument.themeOverride+xml"/>
  <Override PartName="/ppt/charts/chart224.xml" ContentType="application/vnd.openxmlformats-officedocument.drawingml.chart+xml"/>
  <Override PartName="/ppt/charts/chart225.xml" ContentType="application/vnd.openxmlformats-officedocument.drawingml.chart+xml"/>
  <Override PartName="/ppt/charts/chart226.xml" ContentType="application/vnd.openxmlformats-officedocument.drawingml.chart+xml"/>
  <Override PartName="/ppt/theme/themeOverride82.xml" ContentType="application/vnd.openxmlformats-officedocument.themeOverride+xml"/>
  <Override PartName="/ppt/charts/chart227.xml" ContentType="application/vnd.openxmlformats-officedocument.drawingml.chart+xml"/>
  <Override PartName="/ppt/charts/chart228.xml" ContentType="application/vnd.openxmlformats-officedocument.drawingml.chart+xml"/>
  <Override PartName="/ppt/charts/chart229.xml" ContentType="application/vnd.openxmlformats-officedocument.drawingml.chart+xml"/>
  <Override PartName="/ppt/theme/themeOverride83.xml" ContentType="application/vnd.openxmlformats-officedocument.themeOverride+xml"/>
  <Override PartName="/ppt/charts/chart230.xml" ContentType="application/vnd.openxmlformats-officedocument.drawingml.chart+xml"/>
  <Override PartName="/ppt/charts/chart231.xml" ContentType="application/vnd.openxmlformats-officedocument.drawingml.chart+xml"/>
  <Override PartName="/ppt/charts/chart232.xml" ContentType="application/vnd.openxmlformats-officedocument.drawingml.chart+xml"/>
  <Override PartName="/ppt/theme/themeOverride84.xml" ContentType="application/vnd.openxmlformats-officedocument.themeOverride+xml"/>
  <Override PartName="/ppt/charts/chart233.xml" ContentType="application/vnd.openxmlformats-officedocument.drawingml.chart+xml"/>
  <Override PartName="/ppt/charts/chart234.xml" ContentType="application/vnd.openxmlformats-officedocument.drawingml.chart+xml"/>
  <Override PartName="/ppt/charts/chart235.xml" ContentType="application/vnd.openxmlformats-officedocument.drawingml.chart+xml"/>
  <Override PartName="/ppt/theme/themeOverride85.xml" ContentType="application/vnd.openxmlformats-officedocument.themeOverride+xml"/>
  <Override PartName="/ppt/charts/chart236.xml" ContentType="application/vnd.openxmlformats-officedocument.drawingml.chart+xml"/>
  <Override PartName="/ppt/charts/chart237.xml" ContentType="application/vnd.openxmlformats-officedocument.drawingml.chart+xml"/>
  <Override PartName="/ppt/charts/chart238.xml" ContentType="application/vnd.openxmlformats-officedocument.drawingml.chart+xml"/>
  <Override PartName="/ppt/theme/themeOverride86.xml" ContentType="application/vnd.openxmlformats-officedocument.themeOverride+xml"/>
  <Override PartName="/ppt/charts/chart239.xml" ContentType="application/vnd.openxmlformats-officedocument.drawingml.chart+xml"/>
  <Override PartName="/ppt/charts/chart240.xml" ContentType="application/vnd.openxmlformats-officedocument.drawingml.chart+xml"/>
  <Override PartName="/ppt/charts/chart241.xml" ContentType="application/vnd.openxmlformats-officedocument.drawingml.chart+xml"/>
  <Override PartName="/ppt/theme/themeOverride87.xml" ContentType="application/vnd.openxmlformats-officedocument.themeOverride+xml"/>
  <Override PartName="/ppt/charts/chart242.xml" ContentType="application/vnd.openxmlformats-officedocument.drawingml.chart+xml"/>
  <Override PartName="/ppt/charts/chart243.xml" ContentType="application/vnd.openxmlformats-officedocument.drawingml.chart+xml"/>
  <Override PartName="/ppt/charts/chart244.xml" ContentType="application/vnd.openxmlformats-officedocument.drawingml.chart+xml"/>
  <Override PartName="/ppt/theme/themeOverride88.xml" ContentType="application/vnd.openxmlformats-officedocument.themeOverride+xml"/>
  <Override PartName="/ppt/charts/chart245.xml" ContentType="application/vnd.openxmlformats-officedocument.drawingml.chart+xml"/>
  <Override PartName="/ppt/charts/chart246.xml" ContentType="application/vnd.openxmlformats-officedocument.drawingml.chart+xml"/>
  <Override PartName="/ppt/charts/chart247.xml" ContentType="application/vnd.openxmlformats-officedocument.drawingml.chart+xml"/>
  <Override PartName="/ppt/theme/themeOverride89.xml" ContentType="application/vnd.openxmlformats-officedocument.themeOverride+xml"/>
  <Override PartName="/ppt/charts/chart248.xml" ContentType="application/vnd.openxmlformats-officedocument.drawingml.chart+xml"/>
  <Override PartName="/ppt/charts/chart249.xml" ContentType="application/vnd.openxmlformats-officedocument.drawingml.chart+xml"/>
  <Override PartName="/ppt/charts/chart250.xml" ContentType="application/vnd.openxmlformats-officedocument.drawingml.chart+xml"/>
  <Override PartName="/ppt/theme/themeOverride90.xml" ContentType="application/vnd.openxmlformats-officedocument.themeOverride+xml"/>
  <Override PartName="/ppt/charts/chart251.xml" ContentType="application/vnd.openxmlformats-officedocument.drawingml.chart+xml"/>
  <Override PartName="/ppt/charts/chart252.xml" ContentType="application/vnd.openxmlformats-officedocument.drawingml.chart+xml"/>
  <Override PartName="/ppt/charts/chart253.xml" ContentType="application/vnd.openxmlformats-officedocument.drawingml.chart+xml"/>
  <Override PartName="/ppt/theme/themeOverride91.xml" ContentType="application/vnd.openxmlformats-officedocument.themeOverride+xml"/>
  <Override PartName="/ppt/charts/chart254.xml" ContentType="application/vnd.openxmlformats-officedocument.drawingml.chart+xml"/>
  <Override PartName="/ppt/charts/chart255.xml" ContentType="application/vnd.openxmlformats-officedocument.drawingml.chart+xml"/>
  <Override PartName="/ppt/charts/chart256.xml" ContentType="application/vnd.openxmlformats-officedocument.drawingml.chart+xml"/>
  <Override PartName="/ppt/theme/themeOverride92.xml" ContentType="application/vnd.openxmlformats-officedocument.themeOverride+xml"/>
  <Override PartName="/ppt/charts/chart257.xml" ContentType="application/vnd.openxmlformats-officedocument.drawingml.chart+xml"/>
  <Override PartName="/ppt/charts/chart258.xml" ContentType="application/vnd.openxmlformats-officedocument.drawingml.chart+xml"/>
  <Override PartName="/ppt/charts/chart259.xml" ContentType="application/vnd.openxmlformats-officedocument.drawingml.chart+xml"/>
  <Override PartName="/ppt/theme/themeOverride93.xml" ContentType="application/vnd.openxmlformats-officedocument.themeOverride+xml"/>
  <Override PartName="/ppt/charts/chart260.xml" ContentType="application/vnd.openxmlformats-officedocument.drawingml.chart+xml"/>
  <Override PartName="/ppt/charts/chart261.xml" ContentType="application/vnd.openxmlformats-officedocument.drawingml.chart+xml"/>
  <Override PartName="/ppt/charts/chart262.xml" ContentType="application/vnd.openxmlformats-officedocument.drawingml.chart+xml"/>
  <Override PartName="/ppt/theme/themeOverride94.xml" ContentType="application/vnd.openxmlformats-officedocument.themeOverride+xml"/>
  <Override PartName="/ppt/charts/chart263.xml" ContentType="application/vnd.openxmlformats-officedocument.drawingml.chart+xml"/>
  <Override PartName="/ppt/charts/chart264.xml" ContentType="application/vnd.openxmlformats-officedocument.drawingml.chart+xml"/>
  <Override PartName="/ppt/charts/chart265.xml" ContentType="application/vnd.openxmlformats-officedocument.drawingml.chart+xml"/>
  <Override PartName="/ppt/theme/themeOverride95.xml" ContentType="application/vnd.openxmlformats-officedocument.themeOverride+xml"/>
  <Override PartName="/ppt/charts/chart266.xml" ContentType="application/vnd.openxmlformats-officedocument.drawingml.chart+xml"/>
  <Override PartName="/ppt/charts/chart267.xml" ContentType="application/vnd.openxmlformats-officedocument.drawingml.chart+xml"/>
  <Override PartName="/ppt/charts/chart268.xml" ContentType="application/vnd.openxmlformats-officedocument.drawingml.chart+xml"/>
  <Override PartName="/ppt/theme/themeOverride96.xml" ContentType="application/vnd.openxmlformats-officedocument.themeOverride+xml"/>
  <Override PartName="/ppt/charts/chart269.xml" ContentType="application/vnd.openxmlformats-officedocument.drawingml.chart+xml"/>
  <Override PartName="/ppt/charts/chart270.xml" ContentType="application/vnd.openxmlformats-officedocument.drawingml.chart+xml"/>
  <Override PartName="/ppt/charts/chart271.xml" ContentType="application/vnd.openxmlformats-officedocument.drawingml.chart+xml"/>
  <Override PartName="/ppt/theme/themeOverride97.xml" ContentType="application/vnd.openxmlformats-officedocument.themeOverride+xml"/>
  <Override PartName="/ppt/charts/chart272.xml" ContentType="application/vnd.openxmlformats-officedocument.drawingml.chart+xml"/>
  <Override PartName="/ppt/charts/chart273.xml" ContentType="application/vnd.openxmlformats-officedocument.drawingml.chart+xml"/>
  <Override PartName="/ppt/charts/chart274.xml" ContentType="application/vnd.openxmlformats-officedocument.drawingml.chart+xml"/>
  <Override PartName="/ppt/theme/themeOverride98.xml" ContentType="application/vnd.openxmlformats-officedocument.themeOverride+xml"/>
  <Override PartName="/ppt/charts/chart275.xml" ContentType="application/vnd.openxmlformats-officedocument.drawingml.chart+xml"/>
  <Override PartName="/ppt/charts/chart276.xml" ContentType="application/vnd.openxmlformats-officedocument.drawingml.chart+xml"/>
  <Override PartName="/ppt/charts/chart277.xml" ContentType="application/vnd.openxmlformats-officedocument.drawingml.chart+xml"/>
  <Override PartName="/ppt/theme/themeOverride99.xml" ContentType="application/vnd.openxmlformats-officedocument.themeOverride+xml"/>
  <Override PartName="/ppt/charts/chart278.xml" ContentType="application/vnd.openxmlformats-officedocument.drawingml.chart+xml"/>
  <Override PartName="/ppt/charts/chart279.xml" ContentType="application/vnd.openxmlformats-officedocument.drawingml.chart+xml"/>
  <Override PartName="/ppt/charts/chart280.xml" ContentType="application/vnd.openxmlformats-officedocument.drawingml.chart+xml"/>
  <Override PartName="/ppt/theme/themeOverride100.xml" ContentType="application/vnd.openxmlformats-officedocument.themeOverride+xml"/>
  <Override PartName="/ppt/charts/chart281.xml" ContentType="application/vnd.openxmlformats-officedocument.drawingml.chart+xml"/>
  <Override PartName="/ppt/charts/chart282.xml" ContentType="application/vnd.openxmlformats-officedocument.drawingml.chart+xml"/>
  <Override PartName="/ppt/charts/chart283.xml" ContentType="application/vnd.openxmlformats-officedocument.drawingml.chart+xml"/>
  <Override PartName="/ppt/theme/themeOverride101.xml" ContentType="application/vnd.openxmlformats-officedocument.themeOverride+xml"/>
  <Override PartName="/ppt/charts/chart284.xml" ContentType="application/vnd.openxmlformats-officedocument.drawingml.chart+xml"/>
  <Override PartName="/ppt/charts/chart285.xml" ContentType="application/vnd.openxmlformats-officedocument.drawingml.chart+xml"/>
  <Override PartName="/ppt/charts/chart286.xml" ContentType="application/vnd.openxmlformats-officedocument.drawingml.chart+xml"/>
  <Override PartName="/ppt/theme/themeOverride102.xml" ContentType="application/vnd.openxmlformats-officedocument.themeOverride+xml"/>
  <Override PartName="/ppt/charts/chart287.xml" ContentType="application/vnd.openxmlformats-officedocument.drawingml.chart+xml"/>
  <Override PartName="/ppt/charts/chart288.xml" ContentType="application/vnd.openxmlformats-officedocument.drawingml.chart+xml"/>
  <Override PartName="/ppt/charts/chart289.xml" ContentType="application/vnd.openxmlformats-officedocument.drawingml.chart+xml"/>
  <Override PartName="/ppt/theme/themeOverride103.xml" ContentType="application/vnd.openxmlformats-officedocument.themeOverride+xml"/>
  <Override PartName="/ppt/charts/chart290.xml" ContentType="application/vnd.openxmlformats-officedocument.drawingml.chart+xml"/>
  <Override PartName="/ppt/charts/chart291.xml" ContentType="application/vnd.openxmlformats-officedocument.drawingml.chart+xml"/>
  <Override PartName="/ppt/charts/chart292.xml" ContentType="application/vnd.openxmlformats-officedocument.drawingml.chart+xml"/>
  <Override PartName="/ppt/theme/themeOverride104.xml" ContentType="application/vnd.openxmlformats-officedocument.themeOverride+xml"/>
  <Override PartName="/ppt/charts/chart293.xml" ContentType="application/vnd.openxmlformats-officedocument.drawingml.chart+xml"/>
  <Override PartName="/ppt/charts/chart294.xml" ContentType="application/vnd.openxmlformats-officedocument.drawingml.chart+xml"/>
  <Override PartName="/ppt/charts/chart295.xml" ContentType="application/vnd.openxmlformats-officedocument.drawingml.chart+xml"/>
  <Override PartName="/ppt/theme/themeOverride105.xml" ContentType="application/vnd.openxmlformats-officedocument.themeOverride+xml"/>
  <Override PartName="/ppt/charts/chart296.xml" ContentType="application/vnd.openxmlformats-officedocument.drawingml.chart+xml"/>
  <Override PartName="/ppt/charts/chart297.xml" ContentType="application/vnd.openxmlformats-officedocument.drawingml.chart+xml"/>
  <Override PartName="/ppt/charts/chart298.xml" ContentType="application/vnd.openxmlformats-officedocument.drawingml.chart+xml"/>
  <Override PartName="/ppt/theme/themeOverride106.xml" ContentType="application/vnd.openxmlformats-officedocument.themeOverride+xml"/>
  <Override PartName="/ppt/charts/chart299.xml" ContentType="application/vnd.openxmlformats-officedocument.drawingml.chart+xml"/>
  <Override PartName="/ppt/charts/chart300.xml" ContentType="application/vnd.openxmlformats-officedocument.drawingml.chart+xml"/>
  <Override PartName="/ppt/charts/chart301.xml" ContentType="application/vnd.openxmlformats-officedocument.drawingml.chart+xml"/>
  <Override PartName="/ppt/theme/themeOverride107.xml" ContentType="application/vnd.openxmlformats-officedocument.themeOverride+xml"/>
  <Override PartName="/ppt/charts/chart302.xml" ContentType="application/vnd.openxmlformats-officedocument.drawingml.chart+xml"/>
  <Override PartName="/ppt/charts/chart303.xml" ContentType="application/vnd.openxmlformats-officedocument.drawingml.chart+xml"/>
  <Override PartName="/ppt/charts/chart304.xml" ContentType="application/vnd.openxmlformats-officedocument.drawingml.chart+xml"/>
  <Override PartName="/ppt/theme/themeOverride108.xml" ContentType="application/vnd.openxmlformats-officedocument.themeOverride+xml"/>
  <Override PartName="/ppt/charts/chart305.xml" ContentType="application/vnd.openxmlformats-officedocument.drawingml.chart+xml"/>
  <Override PartName="/ppt/charts/chart306.xml" ContentType="application/vnd.openxmlformats-officedocument.drawingml.chart+xml"/>
  <Override PartName="/ppt/charts/chart307.xml" ContentType="application/vnd.openxmlformats-officedocument.drawingml.chart+xml"/>
  <Override PartName="/ppt/theme/themeOverride109.xml" ContentType="application/vnd.openxmlformats-officedocument.themeOverride+xml"/>
  <Override PartName="/ppt/charts/chart308.xml" ContentType="application/vnd.openxmlformats-officedocument.drawingml.chart+xml"/>
  <Override PartName="/ppt/charts/chart309.xml" ContentType="application/vnd.openxmlformats-officedocument.drawingml.chart+xml"/>
  <Override PartName="/ppt/charts/chart310.xml" ContentType="application/vnd.openxmlformats-officedocument.drawingml.chart+xml"/>
  <Override PartName="/ppt/theme/themeOverride110.xml" ContentType="application/vnd.openxmlformats-officedocument.themeOverride+xml"/>
  <Override PartName="/ppt/charts/chart311.xml" ContentType="application/vnd.openxmlformats-officedocument.drawingml.chart+xml"/>
  <Override PartName="/ppt/charts/chart312.xml" ContentType="application/vnd.openxmlformats-officedocument.drawingml.chart+xml"/>
  <Override PartName="/ppt/charts/chart313.xml" ContentType="application/vnd.openxmlformats-officedocument.drawingml.chart+xml"/>
  <Override PartName="/ppt/theme/themeOverride111.xml" ContentType="application/vnd.openxmlformats-officedocument.themeOverride+xml"/>
  <Override PartName="/ppt/charts/chart314.xml" ContentType="application/vnd.openxmlformats-officedocument.drawingml.chart+xml"/>
  <Override PartName="/ppt/charts/chart315.xml" ContentType="application/vnd.openxmlformats-officedocument.drawingml.chart+xml"/>
  <Override PartName="/ppt/charts/chart316.xml" ContentType="application/vnd.openxmlformats-officedocument.drawingml.chart+xml"/>
  <Override PartName="/ppt/theme/themeOverride112.xml" ContentType="application/vnd.openxmlformats-officedocument.themeOverride+xml"/>
  <Override PartName="/ppt/charts/chart317.xml" ContentType="application/vnd.openxmlformats-officedocument.drawingml.chart+xml"/>
  <Override PartName="/ppt/charts/chart318.xml" ContentType="application/vnd.openxmlformats-officedocument.drawingml.chart+xml"/>
  <Override PartName="/ppt/charts/chart319.xml" ContentType="application/vnd.openxmlformats-officedocument.drawingml.chart+xml"/>
  <Override PartName="/ppt/theme/themeOverride113.xml" ContentType="application/vnd.openxmlformats-officedocument.themeOverride+xml"/>
  <Override PartName="/ppt/charts/chart320.xml" ContentType="application/vnd.openxmlformats-officedocument.drawingml.chart+xml"/>
  <Override PartName="/ppt/charts/chart321.xml" ContentType="application/vnd.openxmlformats-officedocument.drawingml.chart+xml"/>
  <Override PartName="/ppt/charts/chart322.xml" ContentType="application/vnd.openxmlformats-officedocument.drawingml.chart+xml"/>
  <Override PartName="/ppt/theme/themeOverride114.xml" ContentType="application/vnd.openxmlformats-officedocument.themeOverride+xml"/>
  <Override PartName="/ppt/charts/chart323.xml" ContentType="application/vnd.openxmlformats-officedocument.drawingml.chart+xml"/>
  <Override PartName="/ppt/charts/chart324.xml" ContentType="application/vnd.openxmlformats-officedocument.drawingml.chart+xml"/>
  <Override PartName="/ppt/charts/chart325.xml" ContentType="application/vnd.openxmlformats-officedocument.drawingml.chart+xml"/>
  <Override PartName="/ppt/theme/themeOverride115.xml" ContentType="application/vnd.openxmlformats-officedocument.themeOverride+xml"/>
  <Override PartName="/ppt/charts/chart326.xml" ContentType="application/vnd.openxmlformats-officedocument.drawingml.chart+xml"/>
  <Override PartName="/ppt/charts/chart327.xml" ContentType="application/vnd.openxmlformats-officedocument.drawingml.chart+xml"/>
  <Override PartName="/ppt/charts/chart328.xml" ContentType="application/vnd.openxmlformats-officedocument.drawingml.chart+xml"/>
  <Override PartName="/ppt/theme/themeOverride116.xml" ContentType="application/vnd.openxmlformats-officedocument.themeOverride+xml"/>
  <Override PartName="/ppt/charts/chart329.xml" ContentType="application/vnd.openxmlformats-officedocument.drawingml.chart+xml"/>
  <Override PartName="/ppt/charts/chart330.xml" ContentType="application/vnd.openxmlformats-officedocument.drawingml.chart+xml"/>
  <Override PartName="/ppt/charts/chart331.xml" ContentType="application/vnd.openxmlformats-officedocument.drawingml.chart+xml"/>
  <Override PartName="/ppt/theme/themeOverride117.xml" ContentType="application/vnd.openxmlformats-officedocument.themeOverride+xml"/>
  <Override PartName="/ppt/charts/chart332.xml" ContentType="application/vnd.openxmlformats-officedocument.drawingml.chart+xml"/>
  <Override PartName="/ppt/charts/chart333.xml" ContentType="application/vnd.openxmlformats-officedocument.drawingml.chart+xml"/>
  <Override PartName="/ppt/charts/chart334.xml" ContentType="application/vnd.openxmlformats-officedocument.drawingml.chart+xml"/>
  <Override PartName="/ppt/theme/themeOverride118.xml" ContentType="application/vnd.openxmlformats-officedocument.themeOverride+xml"/>
  <Override PartName="/ppt/charts/chart335.xml" ContentType="application/vnd.openxmlformats-officedocument.drawingml.chart+xml"/>
  <Override PartName="/ppt/charts/chart336.xml" ContentType="application/vnd.openxmlformats-officedocument.drawingml.chart+xml"/>
  <Override PartName="/ppt/charts/chart337.xml" ContentType="application/vnd.openxmlformats-officedocument.drawingml.chart+xml"/>
  <Override PartName="/ppt/theme/themeOverride119.xml" ContentType="application/vnd.openxmlformats-officedocument.themeOverride+xml"/>
  <Override PartName="/ppt/charts/chart338.xml" ContentType="application/vnd.openxmlformats-officedocument.drawingml.chart+xml"/>
  <Override PartName="/ppt/charts/chart339.xml" ContentType="application/vnd.openxmlformats-officedocument.drawingml.chart+xml"/>
  <Override PartName="/ppt/charts/chart340.xml" ContentType="application/vnd.openxmlformats-officedocument.drawingml.chart+xml"/>
  <Override PartName="/ppt/theme/themeOverride120.xml" ContentType="application/vnd.openxmlformats-officedocument.themeOverride+xml"/>
  <Override PartName="/ppt/charts/chart341.xml" ContentType="application/vnd.openxmlformats-officedocument.drawingml.chart+xml"/>
  <Override PartName="/ppt/charts/chart342.xml" ContentType="application/vnd.openxmlformats-officedocument.drawingml.chart+xml"/>
  <Override PartName="/ppt/charts/chart343.xml" ContentType="application/vnd.openxmlformats-officedocument.drawingml.chart+xml"/>
  <Override PartName="/ppt/theme/themeOverride121.xml" ContentType="application/vnd.openxmlformats-officedocument.themeOverride+xml"/>
  <Override PartName="/ppt/charts/chart344.xml" ContentType="application/vnd.openxmlformats-officedocument.drawingml.chart+xml"/>
  <Override PartName="/ppt/charts/chart345.xml" ContentType="application/vnd.openxmlformats-officedocument.drawingml.chart+xml"/>
  <Override PartName="/ppt/charts/chart346.xml" ContentType="application/vnd.openxmlformats-officedocument.drawingml.chart+xml"/>
  <Override PartName="/ppt/theme/themeOverride122.xml" ContentType="application/vnd.openxmlformats-officedocument.themeOverride+xml"/>
  <Override PartName="/ppt/charts/chart347.xml" ContentType="application/vnd.openxmlformats-officedocument.drawingml.chart+xml"/>
  <Override PartName="/ppt/charts/chart348.xml" ContentType="application/vnd.openxmlformats-officedocument.drawingml.chart+xml"/>
  <Override PartName="/ppt/charts/chart349.xml" ContentType="application/vnd.openxmlformats-officedocument.drawingml.chart+xml"/>
  <Override PartName="/ppt/theme/themeOverride123.xml" ContentType="application/vnd.openxmlformats-officedocument.themeOverride+xml"/>
  <Override PartName="/ppt/charts/chart350.xml" ContentType="application/vnd.openxmlformats-officedocument.drawingml.chart+xml"/>
  <Override PartName="/ppt/charts/chart351.xml" ContentType="application/vnd.openxmlformats-officedocument.drawingml.chart+xml"/>
  <Override PartName="/ppt/charts/chart352.xml" ContentType="application/vnd.openxmlformats-officedocument.drawingml.chart+xml"/>
  <Override PartName="/ppt/theme/themeOverride124.xml" ContentType="application/vnd.openxmlformats-officedocument.themeOverride+xml"/>
  <Override PartName="/ppt/charts/chart353.xml" ContentType="application/vnd.openxmlformats-officedocument.drawingml.chart+xml"/>
  <Override PartName="/ppt/charts/chart354.xml" ContentType="application/vnd.openxmlformats-officedocument.drawingml.chart+xml"/>
  <Override PartName="/ppt/charts/chart355.xml" ContentType="application/vnd.openxmlformats-officedocument.drawingml.chart+xml"/>
  <Override PartName="/ppt/theme/themeOverride125.xml" ContentType="application/vnd.openxmlformats-officedocument.themeOverride+xml"/>
  <Override PartName="/ppt/charts/chart356.xml" ContentType="application/vnd.openxmlformats-officedocument.drawingml.chart+xml"/>
  <Override PartName="/ppt/charts/chart357.xml" ContentType="application/vnd.openxmlformats-officedocument.drawingml.chart+xml"/>
  <Override PartName="/ppt/charts/chart358.xml" ContentType="application/vnd.openxmlformats-officedocument.drawingml.chart+xml"/>
  <Override PartName="/ppt/theme/themeOverride126.xml" ContentType="application/vnd.openxmlformats-officedocument.themeOverride+xml"/>
  <Override PartName="/ppt/charts/chart359.xml" ContentType="application/vnd.openxmlformats-officedocument.drawingml.chart+xml"/>
  <Override PartName="/ppt/charts/chart360.xml" ContentType="application/vnd.openxmlformats-officedocument.drawingml.chart+xml"/>
  <Override PartName="/ppt/charts/chart361.xml" ContentType="application/vnd.openxmlformats-officedocument.drawingml.chart+xml"/>
  <Override PartName="/ppt/theme/themeOverride127.xml" ContentType="application/vnd.openxmlformats-officedocument.themeOverride+xml"/>
  <Override PartName="/ppt/charts/chart362.xml" ContentType="application/vnd.openxmlformats-officedocument.drawingml.chart+xml"/>
  <Override PartName="/ppt/charts/chart363.xml" ContentType="application/vnd.openxmlformats-officedocument.drawingml.chart+xml"/>
  <Override PartName="/ppt/charts/chart364.xml" ContentType="application/vnd.openxmlformats-officedocument.drawingml.chart+xml"/>
  <Override PartName="/ppt/theme/themeOverride128.xml" ContentType="application/vnd.openxmlformats-officedocument.themeOverride+xml"/>
  <Override PartName="/ppt/charts/chart365.xml" ContentType="application/vnd.openxmlformats-officedocument.drawingml.chart+xml"/>
  <Override PartName="/ppt/charts/chart366.xml" ContentType="application/vnd.openxmlformats-officedocument.drawingml.chart+xml"/>
  <Override PartName="/ppt/charts/chart367.xml" ContentType="application/vnd.openxmlformats-officedocument.drawingml.chart+xml"/>
  <Override PartName="/ppt/theme/themeOverride129.xml" ContentType="application/vnd.openxmlformats-officedocument.themeOverride+xml"/>
  <Override PartName="/ppt/charts/chart368.xml" ContentType="application/vnd.openxmlformats-officedocument.drawingml.chart+xml"/>
  <Override PartName="/ppt/charts/chart369.xml" ContentType="application/vnd.openxmlformats-officedocument.drawingml.chart+xml"/>
  <Override PartName="/ppt/charts/chart370.xml" ContentType="application/vnd.openxmlformats-officedocument.drawingml.chart+xml"/>
  <Override PartName="/ppt/theme/themeOverride130.xml" ContentType="application/vnd.openxmlformats-officedocument.themeOverride+xml"/>
  <Override PartName="/ppt/charts/chart371.xml" ContentType="application/vnd.openxmlformats-officedocument.drawingml.chart+xml"/>
  <Override PartName="/ppt/charts/chart372.xml" ContentType="application/vnd.openxmlformats-officedocument.drawingml.chart+xml"/>
  <Override PartName="/ppt/charts/chart373.xml" ContentType="application/vnd.openxmlformats-officedocument.drawingml.chart+xml"/>
  <Override PartName="/ppt/theme/themeOverride131.xml" ContentType="application/vnd.openxmlformats-officedocument.themeOverride+xml"/>
  <Override PartName="/ppt/charts/chart374.xml" ContentType="application/vnd.openxmlformats-officedocument.drawingml.chart+xml"/>
  <Override PartName="/ppt/charts/chart375.xml" ContentType="application/vnd.openxmlformats-officedocument.drawingml.chart+xml"/>
  <Override PartName="/ppt/charts/chart376.xml" ContentType="application/vnd.openxmlformats-officedocument.drawingml.chart+xml"/>
  <Override PartName="/ppt/theme/themeOverride132.xml" ContentType="application/vnd.openxmlformats-officedocument.themeOverride+xml"/>
  <Override PartName="/ppt/charts/chart377.xml" ContentType="application/vnd.openxmlformats-officedocument.drawingml.chart+xml"/>
  <Override PartName="/ppt/charts/chart378.xml" ContentType="application/vnd.openxmlformats-officedocument.drawingml.chart+xml"/>
  <Override PartName="/ppt/charts/chart379.xml" ContentType="application/vnd.openxmlformats-officedocument.drawingml.chart+xml"/>
  <Override PartName="/ppt/theme/themeOverride133.xml" ContentType="application/vnd.openxmlformats-officedocument.themeOverride+xml"/>
  <Override PartName="/ppt/charts/chart380.xml" ContentType="application/vnd.openxmlformats-officedocument.drawingml.chart+xml"/>
  <Override PartName="/ppt/charts/chart381.xml" ContentType="application/vnd.openxmlformats-officedocument.drawingml.chart+xml"/>
  <Override PartName="/ppt/charts/chart382.xml" ContentType="application/vnd.openxmlformats-officedocument.drawingml.chart+xml"/>
  <Override PartName="/ppt/theme/themeOverride134.xml" ContentType="application/vnd.openxmlformats-officedocument.themeOverride+xml"/>
  <Override PartName="/ppt/charts/chart383.xml" ContentType="application/vnd.openxmlformats-officedocument.drawingml.chart+xml"/>
  <Override PartName="/ppt/charts/chart384.xml" ContentType="application/vnd.openxmlformats-officedocument.drawingml.chart+xml"/>
  <Override PartName="/ppt/charts/chart385.xml" ContentType="application/vnd.openxmlformats-officedocument.drawingml.chart+xml"/>
  <Override PartName="/ppt/theme/themeOverride135.xml" ContentType="application/vnd.openxmlformats-officedocument.themeOverride+xml"/>
  <Override PartName="/ppt/charts/chart386.xml" ContentType="application/vnd.openxmlformats-officedocument.drawingml.chart+xml"/>
  <Override PartName="/ppt/charts/chart387.xml" ContentType="application/vnd.openxmlformats-officedocument.drawingml.chart+xml"/>
  <Override PartName="/ppt/charts/chart388.xml" ContentType="application/vnd.openxmlformats-officedocument.drawingml.chart+xml"/>
  <Override PartName="/ppt/theme/themeOverride136.xml" ContentType="application/vnd.openxmlformats-officedocument.themeOverride+xml"/>
  <Override PartName="/ppt/charts/chart389.xml" ContentType="application/vnd.openxmlformats-officedocument.drawingml.chart+xml"/>
  <Override PartName="/ppt/charts/chart390.xml" ContentType="application/vnd.openxmlformats-officedocument.drawingml.chart+xml"/>
  <Override PartName="/ppt/charts/chart391.xml" ContentType="application/vnd.openxmlformats-officedocument.drawingml.chart+xml"/>
  <Override PartName="/ppt/theme/themeOverride137.xml" ContentType="application/vnd.openxmlformats-officedocument.themeOverride+xml"/>
  <Override PartName="/ppt/charts/chart392.xml" ContentType="application/vnd.openxmlformats-officedocument.drawingml.chart+xml"/>
  <Override PartName="/ppt/charts/chart393.xml" ContentType="application/vnd.openxmlformats-officedocument.drawingml.chart+xml"/>
  <Override PartName="/ppt/charts/chart394.xml" ContentType="application/vnd.openxmlformats-officedocument.drawingml.chart+xml"/>
  <Override PartName="/ppt/theme/themeOverride138.xml" ContentType="application/vnd.openxmlformats-officedocument.themeOverride+xml"/>
  <Override PartName="/ppt/charts/chart395.xml" ContentType="application/vnd.openxmlformats-officedocument.drawingml.chart+xml"/>
  <Override PartName="/ppt/charts/chart396.xml" ContentType="application/vnd.openxmlformats-officedocument.drawingml.chart+xml"/>
  <Override PartName="/ppt/charts/chart397.xml" ContentType="application/vnd.openxmlformats-officedocument.drawingml.chart+xml"/>
  <Override PartName="/ppt/theme/themeOverride139.xml" ContentType="application/vnd.openxmlformats-officedocument.themeOverride+xml"/>
  <Override PartName="/ppt/charts/chart398.xml" ContentType="application/vnd.openxmlformats-officedocument.drawingml.chart+xml"/>
  <Override PartName="/ppt/charts/chart399.xml" ContentType="application/vnd.openxmlformats-officedocument.drawingml.chart+xml"/>
  <Override PartName="/ppt/charts/chart400.xml" ContentType="application/vnd.openxmlformats-officedocument.drawingml.chart+xml"/>
  <Override PartName="/ppt/theme/themeOverride140.xml" ContentType="application/vnd.openxmlformats-officedocument.themeOverride+xml"/>
  <Override PartName="/ppt/charts/chart401.xml" ContentType="application/vnd.openxmlformats-officedocument.drawingml.chart+xml"/>
  <Override PartName="/ppt/charts/chart402.xml" ContentType="application/vnd.openxmlformats-officedocument.drawingml.chart+xml"/>
  <Override PartName="/ppt/charts/chart403.xml" ContentType="application/vnd.openxmlformats-officedocument.drawingml.chart+xml"/>
  <Override PartName="/ppt/theme/themeOverride141.xml" ContentType="application/vnd.openxmlformats-officedocument.themeOverride+xml"/>
  <Override PartName="/ppt/charts/chart404.xml" ContentType="application/vnd.openxmlformats-officedocument.drawingml.chart+xml"/>
  <Override PartName="/ppt/charts/chart405.xml" ContentType="application/vnd.openxmlformats-officedocument.drawingml.chart+xml"/>
  <Override PartName="/ppt/charts/chart406.xml" ContentType="application/vnd.openxmlformats-officedocument.drawingml.chart+xml"/>
  <Override PartName="/ppt/theme/themeOverride142.xml" ContentType="application/vnd.openxmlformats-officedocument.themeOverride+xml"/>
  <Override PartName="/ppt/charts/chart407.xml" ContentType="application/vnd.openxmlformats-officedocument.drawingml.chart+xml"/>
  <Override PartName="/ppt/charts/chart408.xml" ContentType="application/vnd.openxmlformats-officedocument.drawingml.chart+xml"/>
  <Override PartName="/ppt/charts/chart409.xml" ContentType="application/vnd.openxmlformats-officedocument.drawingml.chart+xml"/>
  <Override PartName="/ppt/theme/themeOverride143.xml" ContentType="application/vnd.openxmlformats-officedocument.themeOverride+xml"/>
  <Override PartName="/ppt/charts/chart410.xml" ContentType="application/vnd.openxmlformats-officedocument.drawingml.chart+xml"/>
  <Override PartName="/ppt/charts/chart411.xml" ContentType="application/vnd.openxmlformats-officedocument.drawingml.chart+xml"/>
  <Override PartName="/ppt/charts/chart412.xml" ContentType="application/vnd.openxmlformats-officedocument.drawingml.chart+xml"/>
  <Override PartName="/ppt/theme/themeOverride144.xml" ContentType="application/vnd.openxmlformats-officedocument.themeOverride+xml"/>
  <Override PartName="/ppt/charts/chart413.xml" ContentType="application/vnd.openxmlformats-officedocument.drawingml.chart+xml"/>
  <Override PartName="/ppt/charts/chart414.xml" ContentType="application/vnd.openxmlformats-officedocument.drawingml.chart+xml"/>
  <Override PartName="/ppt/charts/chart415.xml" ContentType="application/vnd.openxmlformats-officedocument.drawingml.chart+xml"/>
  <Override PartName="/ppt/theme/themeOverride145.xml" ContentType="application/vnd.openxmlformats-officedocument.themeOverride+xml"/>
  <Override PartName="/ppt/charts/chart416.xml" ContentType="application/vnd.openxmlformats-officedocument.drawingml.chart+xml"/>
  <Override PartName="/ppt/charts/chart417.xml" ContentType="application/vnd.openxmlformats-officedocument.drawingml.chart+xml"/>
  <Override PartName="/ppt/charts/chart418.xml" ContentType="application/vnd.openxmlformats-officedocument.drawingml.chart+xml"/>
  <Override PartName="/ppt/theme/themeOverride146.xml" ContentType="application/vnd.openxmlformats-officedocument.themeOverride+xml"/>
  <Override PartName="/ppt/charts/chart419.xml" ContentType="application/vnd.openxmlformats-officedocument.drawingml.chart+xml"/>
  <Override PartName="/ppt/charts/chart420.xml" ContentType="application/vnd.openxmlformats-officedocument.drawingml.chart+xml"/>
  <Override PartName="/ppt/charts/chart421.xml" ContentType="application/vnd.openxmlformats-officedocument.drawingml.chart+xml"/>
  <Override PartName="/ppt/theme/themeOverride147.xml" ContentType="application/vnd.openxmlformats-officedocument.themeOverride+xml"/>
  <Override PartName="/ppt/charts/chart422.xml" ContentType="application/vnd.openxmlformats-officedocument.drawingml.chart+xml"/>
  <Override PartName="/ppt/charts/chart423.xml" ContentType="application/vnd.openxmlformats-officedocument.drawingml.chart+xml"/>
  <Override PartName="/ppt/charts/chart424.xml" ContentType="application/vnd.openxmlformats-officedocument.drawingml.chart+xml"/>
  <Override PartName="/ppt/theme/themeOverride148.xml" ContentType="application/vnd.openxmlformats-officedocument.themeOverride+xml"/>
  <Override PartName="/ppt/charts/chart425.xml" ContentType="application/vnd.openxmlformats-officedocument.drawingml.chart+xml"/>
  <Override PartName="/ppt/charts/chart426.xml" ContentType="application/vnd.openxmlformats-officedocument.drawingml.chart+xml"/>
  <Override PartName="/ppt/charts/chart427.xml" ContentType="application/vnd.openxmlformats-officedocument.drawingml.chart+xml"/>
  <Override PartName="/ppt/theme/themeOverride149.xml" ContentType="application/vnd.openxmlformats-officedocument.themeOverride+xml"/>
  <Override PartName="/ppt/charts/chart428.xml" ContentType="application/vnd.openxmlformats-officedocument.drawingml.chart+xml"/>
  <Override PartName="/ppt/charts/chart429.xml" ContentType="application/vnd.openxmlformats-officedocument.drawingml.chart+xml"/>
  <Override PartName="/ppt/charts/chart430.xml" ContentType="application/vnd.openxmlformats-officedocument.drawingml.chart+xml"/>
  <Override PartName="/ppt/theme/themeOverride150.xml" ContentType="application/vnd.openxmlformats-officedocument.themeOverride+xml"/>
  <Override PartName="/ppt/charts/chart431.xml" ContentType="application/vnd.openxmlformats-officedocument.drawingml.chart+xml"/>
  <Override PartName="/ppt/charts/chart432.xml" ContentType="application/vnd.openxmlformats-officedocument.drawingml.chart+xml"/>
  <Override PartName="/ppt/charts/chart433.xml" ContentType="application/vnd.openxmlformats-officedocument.drawingml.chart+xml"/>
  <Override PartName="/ppt/theme/themeOverride151.xml" ContentType="application/vnd.openxmlformats-officedocument.themeOverride+xml"/>
  <Override PartName="/ppt/charts/chart434.xml" ContentType="application/vnd.openxmlformats-officedocument.drawingml.chart+xml"/>
  <Override PartName="/ppt/charts/chart435.xml" ContentType="application/vnd.openxmlformats-officedocument.drawingml.chart+xml"/>
  <Override PartName="/ppt/charts/chart436.xml" ContentType="application/vnd.openxmlformats-officedocument.drawingml.chart+xml"/>
  <Override PartName="/ppt/theme/themeOverride152.xml" ContentType="application/vnd.openxmlformats-officedocument.themeOverride+xml"/>
  <Override PartName="/ppt/charts/chart437.xml" ContentType="application/vnd.openxmlformats-officedocument.drawingml.chart+xml"/>
  <Override PartName="/ppt/charts/chart438.xml" ContentType="application/vnd.openxmlformats-officedocument.drawingml.chart+xml"/>
  <Override PartName="/ppt/charts/chart439.xml" ContentType="application/vnd.openxmlformats-officedocument.drawingml.chart+xml"/>
  <Override PartName="/ppt/theme/themeOverride153.xml" ContentType="application/vnd.openxmlformats-officedocument.themeOverride+xml"/>
  <Override PartName="/ppt/charts/chart440.xml" ContentType="application/vnd.openxmlformats-officedocument.drawingml.chart+xml"/>
  <Override PartName="/ppt/charts/chart441.xml" ContentType="application/vnd.openxmlformats-officedocument.drawingml.chart+xml"/>
  <Override PartName="/ppt/charts/chart442.xml" ContentType="application/vnd.openxmlformats-officedocument.drawingml.chart+xml"/>
  <Override PartName="/ppt/theme/themeOverride154.xml" ContentType="application/vnd.openxmlformats-officedocument.themeOverride+xml"/>
  <Override PartName="/ppt/charts/chart443.xml" ContentType="application/vnd.openxmlformats-officedocument.drawingml.chart+xml"/>
  <Override PartName="/ppt/charts/chart444.xml" ContentType="application/vnd.openxmlformats-officedocument.drawingml.chart+xml"/>
  <Override PartName="/ppt/charts/chart445.xml" ContentType="application/vnd.openxmlformats-officedocument.drawingml.chart+xml"/>
  <Override PartName="/ppt/theme/themeOverride155.xml" ContentType="application/vnd.openxmlformats-officedocument.themeOverride+xml"/>
  <Override PartName="/ppt/charts/chart446.xml" ContentType="application/vnd.openxmlformats-officedocument.drawingml.chart+xml"/>
  <Override PartName="/ppt/charts/chart447.xml" ContentType="application/vnd.openxmlformats-officedocument.drawingml.chart+xml"/>
  <Override PartName="/ppt/charts/chart448.xml" ContentType="application/vnd.openxmlformats-officedocument.drawingml.chart+xml"/>
  <Override PartName="/ppt/theme/themeOverride156.xml" ContentType="application/vnd.openxmlformats-officedocument.themeOverride+xml"/>
  <Override PartName="/ppt/charts/chart449.xml" ContentType="application/vnd.openxmlformats-officedocument.drawingml.chart+xml"/>
  <Override PartName="/ppt/charts/chart450.xml" ContentType="application/vnd.openxmlformats-officedocument.drawingml.chart+xml"/>
  <Override PartName="/ppt/charts/chart451.xml" ContentType="application/vnd.openxmlformats-officedocument.drawingml.chart+xml"/>
  <Override PartName="/ppt/theme/themeOverride157.xml" ContentType="application/vnd.openxmlformats-officedocument.themeOverride+xml"/>
  <Override PartName="/ppt/charts/chart452.xml" ContentType="application/vnd.openxmlformats-officedocument.drawingml.chart+xml"/>
  <Override PartName="/ppt/charts/chart453.xml" ContentType="application/vnd.openxmlformats-officedocument.drawingml.chart+xml"/>
  <Override PartName="/ppt/charts/chart454.xml" ContentType="application/vnd.openxmlformats-officedocument.drawingml.chart+xml"/>
  <Override PartName="/ppt/theme/themeOverride158.xml" ContentType="application/vnd.openxmlformats-officedocument.themeOverride+xml"/>
  <Override PartName="/ppt/charts/chart455.xml" ContentType="application/vnd.openxmlformats-officedocument.drawingml.chart+xml"/>
  <Override PartName="/ppt/charts/chart456.xml" ContentType="application/vnd.openxmlformats-officedocument.drawingml.chart+xml"/>
  <Override PartName="/ppt/charts/chart457.xml" ContentType="application/vnd.openxmlformats-officedocument.drawingml.chart+xml"/>
  <Override PartName="/ppt/theme/themeOverride159.xml" ContentType="application/vnd.openxmlformats-officedocument.themeOverride+xml"/>
  <Override PartName="/ppt/charts/chart458.xml" ContentType="application/vnd.openxmlformats-officedocument.drawingml.chart+xml"/>
  <Override PartName="/ppt/charts/chart459.xml" ContentType="application/vnd.openxmlformats-officedocument.drawingml.chart+xml"/>
  <Override PartName="/ppt/charts/chart460.xml" ContentType="application/vnd.openxmlformats-officedocument.drawingml.chart+xml"/>
  <Override PartName="/ppt/theme/themeOverride160.xml" ContentType="application/vnd.openxmlformats-officedocument.themeOverride+xml"/>
  <Override PartName="/ppt/charts/chart461.xml" ContentType="application/vnd.openxmlformats-officedocument.drawingml.chart+xml"/>
  <Override PartName="/ppt/charts/chart462.xml" ContentType="application/vnd.openxmlformats-officedocument.drawingml.chart+xml"/>
  <Override PartName="/ppt/charts/chart463.xml" ContentType="application/vnd.openxmlformats-officedocument.drawingml.chart+xml"/>
  <Override PartName="/ppt/theme/themeOverride161.xml" ContentType="application/vnd.openxmlformats-officedocument.themeOverride+xml"/>
  <Override PartName="/ppt/charts/chart464.xml" ContentType="application/vnd.openxmlformats-officedocument.drawingml.chart+xml"/>
  <Override PartName="/ppt/charts/chart465.xml" ContentType="application/vnd.openxmlformats-officedocument.drawingml.chart+xml"/>
  <Override PartName="/ppt/charts/chart466.xml" ContentType="application/vnd.openxmlformats-officedocument.drawingml.chart+xml"/>
  <Override PartName="/ppt/theme/themeOverride162.xml" ContentType="application/vnd.openxmlformats-officedocument.themeOverride+xml"/>
  <Override PartName="/ppt/charts/chart467.xml" ContentType="application/vnd.openxmlformats-officedocument.drawingml.chart+xml"/>
  <Override PartName="/ppt/charts/chart468.xml" ContentType="application/vnd.openxmlformats-officedocument.drawingml.chart+xml"/>
  <Override PartName="/ppt/charts/chart469.xml" ContentType="application/vnd.openxmlformats-officedocument.drawingml.chart+xml"/>
  <Override PartName="/ppt/theme/themeOverride163.xml" ContentType="application/vnd.openxmlformats-officedocument.themeOverride+xml"/>
  <Override PartName="/ppt/charts/chart470.xml" ContentType="application/vnd.openxmlformats-officedocument.drawingml.chart+xml"/>
  <Override PartName="/ppt/charts/chart471.xml" ContentType="application/vnd.openxmlformats-officedocument.drawingml.chart+xml"/>
  <Override PartName="/ppt/charts/chart472.xml" ContentType="application/vnd.openxmlformats-officedocument.drawingml.chart+xml"/>
  <Override PartName="/ppt/theme/themeOverride164.xml" ContentType="application/vnd.openxmlformats-officedocument.themeOverride+xml"/>
  <Override PartName="/ppt/charts/chart473.xml" ContentType="application/vnd.openxmlformats-officedocument.drawingml.chart+xml"/>
  <Override PartName="/ppt/charts/chart474.xml" ContentType="application/vnd.openxmlformats-officedocument.drawingml.chart+xml"/>
  <Override PartName="/ppt/charts/chart475.xml" ContentType="application/vnd.openxmlformats-officedocument.drawingml.chart+xml"/>
  <Override PartName="/ppt/theme/themeOverride165.xml" ContentType="application/vnd.openxmlformats-officedocument.themeOverride+xml"/>
  <Override PartName="/ppt/charts/chart476.xml" ContentType="application/vnd.openxmlformats-officedocument.drawingml.chart+xml"/>
  <Override PartName="/ppt/charts/chart477.xml" ContentType="application/vnd.openxmlformats-officedocument.drawingml.chart+xml"/>
  <Override PartName="/ppt/charts/chart478.xml" ContentType="application/vnd.openxmlformats-officedocument.drawingml.chart+xml"/>
  <Override PartName="/ppt/theme/themeOverride166.xml" ContentType="application/vnd.openxmlformats-officedocument.themeOverride+xml"/>
  <Override PartName="/ppt/charts/chart479.xml" ContentType="application/vnd.openxmlformats-officedocument.drawingml.chart+xml"/>
  <Override PartName="/ppt/charts/chart480.xml" ContentType="application/vnd.openxmlformats-officedocument.drawingml.chart+xml"/>
  <Override PartName="/ppt/charts/chart481.xml" ContentType="application/vnd.openxmlformats-officedocument.drawingml.chart+xml"/>
  <Override PartName="/ppt/theme/themeOverride167.xml" ContentType="application/vnd.openxmlformats-officedocument.themeOverride+xml"/>
  <Override PartName="/ppt/charts/chart482.xml" ContentType="application/vnd.openxmlformats-officedocument.drawingml.chart+xml"/>
  <Override PartName="/ppt/charts/chart483.xml" ContentType="application/vnd.openxmlformats-officedocument.drawingml.chart+xml"/>
  <Override PartName="/ppt/charts/chart484.xml" ContentType="application/vnd.openxmlformats-officedocument.drawingml.chart+xml"/>
  <Override PartName="/ppt/theme/themeOverride168.xml" ContentType="application/vnd.openxmlformats-officedocument.themeOverride+xml"/>
  <Override PartName="/ppt/charts/chart485.xml" ContentType="application/vnd.openxmlformats-officedocument.drawingml.chart+xml"/>
  <Override PartName="/ppt/charts/chart486.xml" ContentType="application/vnd.openxmlformats-officedocument.drawingml.chart+xml"/>
  <Override PartName="/ppt/charts/chart487.xml" ContentType="application/vnd.openxmlformats-officedocument.drawingml.chart+xml"/>
  <Override PartName="/ppt/theme/themeOverride169.xml" ContentType="application/vnd.openxmlformats-officedocument.themeOverride+xml"/>
  <Override PartName="/ppt/charts/chart488.xml" ContentType="application/vnd.openxmlformats-officedocument.drawingml.chart+xml"/>
  <Override PartName="/ppt/charts/chart489.xml" ContentType="application/vnd.openxmlformats-officedocument.drawingml.chart+xml"/>
  <Override PartName="/ppt/charts/chart490.xml" ContentType="application/vnd.openxmlformats-officedocument.drawingml.chart+xml"/>
  <Override PartName="/ppt/theme/themeOverride170.xml" ContentType="application/vnd.openxmlformats-officedocument.themeOverride+xml"/>
  <Override PartName="/ppt/charts/chart491.xml" ContentType="application/vnd.openxmlformats-officedocument.drawingml.chart+xml"/>
  <Override PartName="/ppt/charts/chart492.xml" ContentType="application/vnd.openxmlformats-officedocument.drawingml.chart+xml"/>
  <Override PartName="/ppt/charts/chart493.xml" ContentType="application/vnd.openxmlformats-officedocument.drawingml.chart+xml"/>
  <Override PartName="/ppt/theme/themeOverride171.xml" ContentType="application/vnd.openxmlformats-officedocument.themeOverride+xml"/>
  <Override PartName="/ppt/charts/chart494.xml" ContentType="application/vnd.openxmlformats-officedocument.drawingml.chart+xml"/>
  <Override PartName="/ppt/charts/chart495.xml" ContentType="application/vnd.openxmlformats-officedocument.drawingml.chart+xml"/>
  <Override PartName="/ppt/charts/chart496.xml" ContentType="application/vnd.openxmlformats-officedocument.drawingml.chart+xml"/>
  <Override PartName="/ppt/theme/themeOverride172.xml" ContentType="application/vnd.openxmlformats-officedocument.themeOverride+xml"/>
  <Override PartName="/ppt/charts/chart497.xml" ContentType="application/vnd.openxmlformats-officedocument.drawingml.chart+xml"/>
  <Override PartName="/ppt/charts/chart498.xml" ContentType="application/vnd.openxmlformats-officedocument.drawingml.chart+xml"/>
  <Override PartName="/ppt/charts/chart499.xml" ContentType="application/vnd.openxmlformats-officedocument.drawingml.chart+xml"/>
  <Override PartName="/ppt/theme/themeOverride173.xml" ContentType="application/vnd.openxmlformats-officedocument.themeOverride+xml"/>
  <Override PartName="/ppt/charts/chart500.xml" ContentType="application/vnd.openxmlformats-officedocument.drawingml.chart+xml"/>
  <Override PartName="/ppt/charts/chart501.xml" ContentType="application/vnd.openxmlformats-officedocument.drawingml.chart+xml"/>
  <Override PartName="/ppt/charts/chart502.xml" ContentType="application/vnd.openxmlformats-officedocument.drawingml.chart+xml"/>
  <Override PartName="/ppt/theme/themeOverride174.xml" ContentType="application/vnd.openxmlformats-officedocument.themeOverride+xml"/>
  <Override PartName="/ppt/charts/chart503.xml" ContentType="application/vnd.openxmlformats-officedocument.drawingml.chart+xml"/>
  <Override PartName="/ppt/charts/chart504.xml" ContentType="application/vnd.openxmlformats-officedocument.drawingml.chart+xml"/>
  <Override PartName="/ppt/charts/chart505.xml" ContentType="application/vnd.openxmlformats-officedocument.drawingml.chart+xml"/>
  <Override PartName="/ppt/theme/themeOverride175.xml" ContentType="application/vnd.openxmlformats-officedocument.themeOverride+xml"/>
  <Override PartName="/ppt/charts/chart506.xml" ContentType="application/vnd.openxmlformats-officedocument.drawingml.chart+xml"/>
  <Override PartName="/ppt/charts/chart507.xml" ContentType="application/vnd.openxmlformats-officedocument.drawingml.chart+xml"/>
  <Override PartName="/ppt/charts/chart508.xml" ContentType="application/vnd.openxmlformats-officedocument.drawingml.chart+xml"/>
  <Override PartName="/ppt/theme/themeOverride176.xml" ContentType="application/vnd.openxmlformats-officedocument.themeOverride+xml"/>
  <Override PartName="/ppt/charts/chart509.xml" ContentType="application/vnd.openxmlformats-officedocument.drawingml.chart+xml"/>
  <Override PartName="/ppt/charts/chart510.xml" ContentType="application/vnd.openxmlformats-officedocument.drawingml.chart+xml"/>
  <Override PartName="/ppt/charts/chart511.xml" ContentType="application/vnd.openxmlformats-officedocument.drawingml.chart+xml"/>
  <Override PartName="/ppt/theme/themeOverride177.xml" ContentType="application/vnd.openxmlformats-officedocument.themeOverride+xml"/>
  <Override PartName="/ppt/charts/chart512.xml" ContentType="application/vnd.openxmlformats-officedocument.drawingml.chart+xml"/>
  <Override PartName="/ppt/charts/chart513.xml" ContentType="application/vnd.openxmlformats-officedocument.drawingml.chart+xml"/>
  <Override PartName="/ppt/charts/chart514.xml" ContentType="application/vnd.openxmlformats-officedocument.drawingml.chart+xml"/>
  <Override PartName="/ppt/theme/themeOverride178.xml" ContentType="application/vnd.openxmlformats-officedocument.themeOverride+xml"/>
  <Override PartName="/ppt/charts/chart515.xml" ContentType="application/vnd.openxmlformats-officedocument.drawingml.chart+xml"/>
  <Override PartName="/ppt/charts/chart516.xml" ContentType="application/vnd.openxmlformats-officedocument.drawingml.chart+xml"/>
  <Override PartName="/ppt/charts/chart517.xml" ContentType="application/vnd.openxmlformats-officedocument.drawingml.chart+xml"/>
  <Override PartName="/ppt/theme/themeOverride179.xml" ContentType="application/vnd.openxmlformats-officedocument.themeOverride+xml"/>
  <Override PartName="/ppt/charts/chart518.xml" ContentType="application/vnd.openxmlformats-officedocument.drawingml.chart+xml"/>
  <Override PartName="/ppt/charts/chart519.xml" ContentType="application/vnd.openxmlformats-officedocument.drawingml.chart+xml"/>
  <Override PartName="/ppt/charts/chart520.xml" ContentType="application/vnd.openxmlformats-officedocument.drawingml.chart+xml"/>
  <Override PartName="/ppt/theme/themeOverride180.xml" ContentType="application/vnd.openxmlformats-officedocument.themeOverride+xml"/>
  <Override PartName="/ppt/charts/chart521.xml" ContentType="application/vnd.openxmlformats-officedocument.drawingml.chart+xml"/>
  <Override PartName="/ppt/charts/chart522.xml" ContentType="application/vnd.openxmlformats-officedocument.drawingml.chart+xml"/>
  <Override PartName="/ppt/charts/chart523.xml" ContentType="application/vnd.openxmlformats-officedocument.drawingml.chart+xml"/>
  <Override PartName="/ppt/theme/themeOverride181.xml" ContentType="application/vnd.openxmlformats-officedocument.themeOverride+xml"/>
  <Override PartName="/ppt/charts/chart524.xml" ContentType="application/vnd.openxmlformats-officedocument.drawingml.chart+xml"/>
  <Override PartName="/ppt/charts/chart525.xml" ContentType="application/vnd.openxmlformats-officedocument.drawingml.chart+xml"/>
  <Override PartName="/ppt/charts/chart526.xml" ContentType="application/vnd.openxmlformats-officedocument.drawingml.chart+xml"/>
  <Override PartName="/ppt/theme/themeOverride182.xml" ContentType="application/vnd.openxmlformats-officedocument.themeOverride+xml"/>
  <Override PartName="/ppt/charts/chart527.xml" ContentType="application/vnd.openxmlformats-officedocument.drawingml.chart+xml"/>
  <Override PartName="/ppt/charts/chart528.xml" ContentType="application/vnd.openxmlformats-officedocument.drawingml.chart+xml"/>
  <Override PartName="/ppt/charts/chart529.xml" ContentType="application/vnd.openxmlformats-officedocument.drawingml.chart+xml"/>
  <Override PartName="/ppt/theme/themeOverride183.xml" ContentType="application/vnd.openxmlformats-officedocument.themeOverride+xml"/>
  <Override PartName="/ppt/charts/chart530.xml" ContentType="application/vnd.openxmlformats-officedocument.drawingml.chart+xml"/>
  <Override PartName="/ppt/charts/chart531.xml" ContentType="application/vnd.openxmlformats-officedocument.drawingml.chart+xml"/>
  <Override PartName="/ppt/charts/chart532.xml" ContentType="application/vnd.openxmlformats-officedocument.drawingml.chart+xml"/>
  <Override PartName="/ppt/theme/themeOverride184.xml" ContentType="application/vnd.openxmlformats-officedocument.themeOverride+xml"/>
  <Override PartName="/ppt/charts/chart533.xml" ContentType="application/vnd.openxmlformats-officedocument.drawingml.chart+xml"/>
  <Override PartName="/ppt/charts/chart534.xml" ContentType="application/vnd.openxmlformats-officedocument.drawingml.chart+xml"/>
  <Override PartName="/ppt/charts/chart535.xml" ContentType="application/vnd.openxmlformats-officedocument.drawingml.chart+xml"/>
  <Override PartName="/ppt/theme/themeOverride185.xml" ContentType="application/vnd.openxmlformats-officedocument.themeOverride+xml"/>
  <Override PartName="/ppt/charts/chart53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7" r:id="rId1"/>
  </p:sldMasterIdLst>
  <p:notesMasterIdLst>
    <p:notesMasterId r:id="rId211"/>
  </p:notesMasterIdLst>
  <p:handoutMasterIdLst>
    <p:handoutMasterId r:id="rId212"/>
  </p:handoutMasterIdLst>
  <p:sldIdLst>
    <p:sldId id="571" r:id="rId2"/>
    <p:sldId id="572" r:id="rId3"/>
    <p:sldId id="573" r:id="rId4"/>
    <p:sldId id="658" r:id="rId5"/>
    <p:sldId id="653" r:id="rId6"/>
    <p:sldId id="848" r:id="rId7"/>
    <p:sldId id="654" r:id="rId8"/>
    <p:sldId id="578" r:id="rId9"/>
    <p:sldId id="657" r:id="rId10"/>
    <p:sldId id="664" r:id="rId11"/>
    <p:sldId id="580" r:id="rId12"/>
    <p:sldId id="670" r:id="rId13"/>
    <p:sldId id="649" r:id="rId14"/>
    <p:sldId id="646" r:id="rId15"/>
    <p:sldId id="585" r:id="rId16"/>
    <p:sldId id="652" r:id="rId17"/>
    <p:sldId id="665" r:id="rId18"/>
    <p:sldId id="666" r:id="rId19"/>
    <p:sldId id="667" r:id="rId20"/>
    <p:sldId id="668" r:id="rId21"/>
    <p:sldId id="669" r:id="rId22"/>
    <p:sldId id="651" r:id="rId23"/>
    <p:sldId id="660" r:id="rId24"/>
    <p:sldId id="662" r:id="rId25"/>
    <p:sldId id="661" r:id="rId26"/>
    <p:sldId id="663" r:id="rId27"/>
    <p:sldId id="601" r:id="rId28"/>
    <p:sldId id="671" r:id="rId29"/>
    <p:sldId id="682" r:id="rId30"/>
    <p:sldId id="683" r:id="rId31"/>
    <p:sldId id="684" r:id="rId32"/>
    <p:sldId id="685" r:id="rId33"/>
    <p:sldId id="686" r:id="rId34"/>
    <p:sldId id="687" r:id="rId35"/>
    <p:sldId id="688" r:id="rId36"/>
    <p:sldId id="689" r:id="rId37"/>
    <p:sldId id="690" r:id="rId38"/>
    <p:sldId id="691" r:id="rId39"/>
    <p:sldId id="692" r:id="rId40"/>
    <p:sldId id="693" r:id="rId41"/>
    <p:sldId id="694" r:id="rId42"/>
    <p:sldId id="695" r:id="rId43"/>
    <p:sldId id="696" r:id="rId44"/>
    <p:sldId id="697" r:id="rId45"/>
    <p:sldId id="698" r:id="rId46"/>
    <p:sldId id="699" r:id="rId47"/>
    <p:sldId id="700" r:id="rId48"/>
    <p:sldId id="701" r:id="rId49"/>
    <p:sldId id="702" r:id="rId50"/>
    <p:sldId id="703" r:id="rId51"/>
    <p:sldId id="704" r:id="rId52"/>
    <p:sldId id="705" r:id="rId53"/>
    <p:sldId id="706" r:id="rId54"/>
    <p:sldId id="707" r:id="rId55"/>
    <p:sldId id="708" r:id="rId56"/>
    <p:sldId id="709" r:id="rId57"/>
    <p:sldId id="710" r:id="rId58"/>
    <p:sldId id="711" r:id="rId59"/>
    <p:sldId id="712" r:id="rId60"/>
    <p:sldId id="713" r:id="rId61"/>
    <p:sldId id="714" r:id="rId62"/>
    <p:sldId id="715" r:id="rId63"/>
    <p:sldId id="716" r:id="rId64"/>
    <p:sldId id="717" r:id="rId65"/>
    <p:sldId id="718" r:id="rId66"/>
    <p:sldId id="719" r:id="rId67"/>
    <p:sldId id="720" r:id="rId68"/>
    <p:sldId id="721" r:id="rId69"/>
    <p:sldId id="722" r:id="rId70"/>
    <p:sldId id="723" r:id="rId71"/>
    <p:sldId id="849" r:id="rId72"/>
    <p:sldId id="850" r:id="rId73"/>
    <p:sldId id="851" r:id="rId74"/>
    <p:sldId id="852" r:id="rId75"/>
    <p:sldId id="853" r:id="rId76"/>
    <p:sldId id="854" r:id="rId77"/>
    <p:sldId id="855" r:id="rId78"/>
    <p:sldId id="856" r:id="rId79"/>
    <p:sldId id="857" r:id="rId80"/>
    <p:sldId id="858" r:id="rId81"/>
    <p:sldId id="859" r:id="rId82"/>
    <p:sldId id="860" r:id="rId83"/>
    <p:sldId id="861" r:id="rId84"/>
    <p:sldId id="862" r:id="rId85"/>
    <p:sldId id="863" r:id="rId86"/>
    <p:sldId id="864" r:id="rId87"/>
    <p:sldId id="865" r:id="rId88"/>
    <p:sldId id="866" r:id="rId89"/>
    <p:sldId id="867" r:id="rId90"/>
    <p:sldId id="868" r:id="rId91"/>
    <p:sldId id="869" r:id="rId92"/>
    <p:sldId id="870" r:id="rId93"/>
    <p:sldId id="871" r:id="rId94"/>
    <p:sldId id="872" r:id="rId95"/>
    <p:sldId id="873" r:id="rId96"/>
    <p:sldId id="874" r:id="rId97"/>
    <p:sldId id="875" r:id="rId98"/>
    <p:sldId id="876" r:id="rId99"/>
    <p:sldId id="877" r:id="rId100"/>
    <p:sldId id="878" r:id="rId101"/>
    <p:sldId id="879" r:id="rId102"/>
    <p:sldId id="880" r:id="rId103"/>
    <p:sldId id="881" r:id="rId104"/>
    <p:sldId id="882" r:id="rId105"/>
    <p:sldId id="883" r:id="rId106"/>
    <p:sldId id="884" r:id="rId107"/>
    <p:sldId id="885" r:id="rId108"/>
    <p:sldId id="886" r:id="rId109"/>
    <p:sldId id="887" r:id="rId110"/>
    <p:sldId id="888" r:id="rId111"/>
    <p:sldId id="889" r:id="rId112"/>
    <p:sldId id="890" r:id="rId113"/>
    <p:sldId id="891" r:id="rId114"/>
    <p:sldId id="892" r:id="rId115"/>
    <p:sldId id="893" r:id="rId116"/>
    <p:sldId id="894" r:id="rId117"/>
    <p:sldId id="895" r:id="rId118"/>
    <p:sldId id="896" r:id="rId119"/>
    <p:sldId id="897" r:id="rId120"/>
    <p:sldId id="898" r:id="rId121"/>
    <p:sldId id="899" r:id="rId122"/>
    <p:sldId id="900" r:id="rId123"/>
    <p:sldId id="901" r:id="rId124"/>
    <p:sldId id="902" r:id="rId125"/>
    <p:sldId id="903" r:id="rId126"/>
    <p:sldId id="904" r:id="rId127"/>
    <p:sldId id="905" r:id="rId128"/>
    <p:sldId id="906" r:id="rId129"/>
    <p:sldId id="907" r:id="rId130"/>
    <p:sldId id="908" r:id="rId131"/>
    <p:sldId id="909" r:id="rId132"/>
    <p:sldId id="910" r:id="rId133"/>
    <p:sldId id="911" r:id="rId134"/>
    <p:sldId id="912" r:id="rId135"/>
    <p:sldId id="913" r:id="rId136"/>
    <p:sldId id="914" r:id="rId137"/>
    <p:sldId id="915" r:id="rId138"/>
    <p:sldId id="916" r:id="rId139"/>
    <p:sldId id="917" r:id="rId140"/>
    <p:sldId id="918" r:id="rId141"/>
    <p:sldId id="919" r:id="rId142"/>
    <p:sldId id="920" r:id="rId143"/>
    <p:sldId id="921" r:id="rId144"/>
    <p:sldId id="922" r:id="rId145"/>
    <p:sldId id="923" r:id="rId146"/>
    <p:sldId id="924" r:id="rId147"/>
    <p:sldId id="925" r:id="rId148"/>
    <p:sldId id="926" r:id="rId149"/>
    <p:sldId id="927" r:id="rId150"/>
    <p:sldId id="928" r:id="rId151"/>
    <p:sldId id="929" r:id="rId152"/>
    <p:sldId id="930" r:id="rId153"/>
    <p:sldId id="931" r:id="rId154"/>
    <p:sldId id="932" r:id="rId155"/>
    <p:sldId id="933" r:id="rId156"/>
    <p:sldId id="934" r:id="rId157"/>
    <p:sldId id="935" r:id="rId158"/>
    <p:sldId id="936" r:id="rId159"/>
    <p:sldId id="937" r:id="rId160"/>
    <p:sldId id="938" r:id="rId161"/>
    <p:sldId id="939" r:id="rId162"/>
    <p:sldId id="940" r:id="rId163"/>
    <p:sldId id="941" r:id="rId164"/>
    <p:sldId id="942" r:id="rId165"/>
    <p:sldId id="943" r:id="rId166"/>
    <p:sldId id="944" r:id="rId167"/>
    <p:sldId id="945" r:id="rId168"/>
    <p:sldId id="946" r:id="rId169"/>
    <p:sldId id="947" r:id="rId170"/>
    <p:sldId id="948" r:id="rId171"/>
    <p:sldId id="949" r:id="rId172"/>
    <p:sldId id="950" r:id="rId173"/>
    <p:sldId id="951" r:id="rId174"/>
    <p:sldId id="952" r:id="rId175"/>
    <p:sldId id="953" r:id="rId176"/>
    <p:sldId id="954" r:id="rId177"/>
    <p:sldId id="955" r:id="rId178"/>
    <p:sldId id="956" r:id="rId179"/>
    <p:sldId id="957" r:id="rId180"/>
    <p:sldId id="958" r:id="rId181"/>
    <p:sldId id="959" r:id="rId182"/>
    <p:sldId id="960" r:id="rId183"/>
    <p:sldId id="961" r:id="rId184"/>
    <p:sldId id="962" r:id="rId185"/>
    <p:sldId id="963" r:id="rId186"/>
    <p:sldId id="964" r:id="rId187"/>
    <p:sldId id="965" r:id="rId188"/>
    <p:sldId id="966" r:id="rId189"/>
    <p:sldId id="967" r:id="rId190"/>
    <p:sldId id="968" r:id="rId191"/>
    <p:sldId id="969" r:id="rId192"/>
    <p:sldId id="970" r:id="rId193"/>
    <p:sldId id="971" r:id="rId194"/>
    <p:sldId id="972" r:id="rId195"/>
    <p:sldId id="672" r:id="rId196"/>
    <p:sldId id="641" r:id="rId197"/>
    <p:sldId id="642" r:id="rId198"/>
    <p:sldId id="643" r:id="rId199"/>
    <p:sldId id="644" r:id="rId200"/>
    <p:sldId id="673" r:id="rId201"/>
    <p:sldId id="674" r:id="rId202"/>
    <p:sldId id="675" r:id="rId203"/>
    <p:sldId id="676" r:id="rId204"/>
    <p:sldId id="677" r:id="rId205"/>
    <p:sldId id="678" r:id="rId206"/>
    <p:sldId id="679" r:id="rId207"/>
    <p:sldId id="680" r:id="rId208"/>
    <p:sldId id="681" r:id="rId209"/>
    <p:sldId id="520" r:id="rId210"/>
  </p:sldIdLst>
  <p:sldSz cx="9904413" cy="6859588"/>
  <p:notesSz cx="7104063" cy="10234613"/>
  <p:defaultTextStyle>
    <a:defPPr>
      <a:defRPr lang="ko-KR"/>
    </a:defPPr>
    <a:lvl1pPr marL="0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13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27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39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52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66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79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92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705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0FF00"/>
    <a:srgbClr val="7F7F7F"/>
    <a:srgbClr val="33CCCC"/>
    <a:srgbClr val="00CCF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12" autoAdjust="0"/>
    <p:restoredTop sz="99820" autoAdjust="0"/>
  </p:normalViewPr>
  <p:slideViewPr>
    <p:cSldViewPr showGuides="1">
      <p:cViewPr>
        <p:scale>
          <a:sx n="75" d="100"/>
          <a:sy n="75" d="100"/>
        </p:scale>
        <p:origin x="-894" y="-456"/>
      </p:cViewPr>
      <p:guideLst>
        <p:guide orient="horz" pos="1117"/>
        <p:guide orient="horz" pos="4066"/>
        <p:guide orient="horz" pos="2432"/>
        <p:guide orient="horz" pos="3974"/>
        <p:guide pos="3119"/>
        <p:guide pos="3618"/>
        <p:guide pos="3028"/>
        <p:guide pos="3210"/>
        <p:guide pos="216"/>
      </p:guideLst>
    </p:cSldViewPr>
  </p:slideViewPr>
  <p:outlineViewPr>
    <p:cViewPr>
      <p:scale>
        <a:sx n="33" d="100"/>
        <a:sy n="33" d="100"/>
      </p:scale>
      <p:origin x="0" y="417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2526" y="-84"/>
      </p:cViewPr>
      <p:guideLst>
        <p:guide orient="horz" pos="3225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16" Type="http://schemas.openxmlformats.org/officeDocument/2006/relationships/tableStyles" Target="tableStyles.xml"/><Relationship Id="rId211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handoutMaster" Target="handoutMasters/handoutMaster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viewProps" Target="view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theme" Target="theme/theme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5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6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7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8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.xlsx"/><Relationship Id="rId1" Type="http://schemas.openxmlformats.org/officeDocument/2006/relationships/themeOverride" Target="../theme/themeOverride9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6.xlsx"/><Relationship Id="rId1" Type="http://schemas.openxmlformats.org/officeDocument/2006/relationships/themeOverride" Target="../theme/themeOverride10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27.xlsx"/><Relationship Id="rId1" Type="http://schemas.openxmlformats.org/officeDocument/2006/relationships/themeOverride" Target="../theme/themeOverride11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8.xlsx"/><Relationship Id="rId1" Type="http://schemas.openxmlformats.org/officeDocument/2006/relationships/themeOverride" Target="../theme/themeOverride12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9.xlsx"/><Relationship Id="rId1" Type="http://schemas.openxmlformats.org/officeDocument/2006/relationships/themeOverride" Target="../theme/themeOverride13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0.xlsx"/><Relationship Id="rId1" Type="http://schemas.openxmlformats.org/officeDocument/2006/relationships/themeOverride" Target="../theme/themeOverride14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1.xlsx"/><Relationship Id="rId1" Type="http://schemas.openxmlformats.org/officeDocument/2006/relationships/themeOverride" Target="../theme/themeOverride15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2.xlsx"/><Relationship Id="rId1" Type="http://schemas.openxmlformats.org/officeDocument/2006/relationships/themeOverride" Target="../theme/themeOverride16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3.xlsx"/><Relationship Id="rId1" Type="http://schemas.openxmlformats.org/officeDocument/2006/relationships/themeOverride" Target="../theme/themeOverride17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5.xlsx"/><Relationship Id="rId1" Type="http://schemas.openxmlformats.org/officeDocument/2006/relationships/themeOverride" Target="../theme/themeOverride18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7.xlsx"/><Relationship Id="rId1" Type="http://schemas.openxmlformats.org/officeDocument/2006/relationships/themeOverride" Target="../theme/themeOverride19.xm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0.xlsx"/><Relationship Id="rId1" Type="http://schemas.openxmlformats.org/officeDocument/2006/relationships/themeOverride" Target="../theme/themeOverride20.xm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3.xlsx"/><Relationship Id="rId1" Type="http://schemas.openxmlformats.org/officeDocument/2006/relationships/themeOverride" Target="../theme/themeOverride21.xm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6.xlsx"/><Relationship Id="rId1" Type="http://schemas.openxmlformats.org/officeDocument/2006/relationships/themeOverride" Target="../theme/themeOverride22.xm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9.xlsx"/><Relationship Id="rId1" Type="http://schemas.openxmlformats.org/officeDocument/2006/relationships/themeOverride" Target="../theme/themeOverride23.xm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2.xlsx"/><Relationship Id="rId1" Type="http://schemas.openxmlformats.org/officeDocument/2006/relationships/themeOverride" Target="../theme/themeOverride24.xm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5.xlsx"/><Relationship Id="rId1" Type="http://schemas.openxmlformats.org/officeDocument/2006/relationships/themeOverride" Target="../theme/themeOverride25.xml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8.xlsx"/><Relationship Id="rId1" Type="http://schemas.openxmlformats.org/officeDocument/2006/relationships/themeOverride" Target="../theme/themeOverride26.xml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9.xlsx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0.xlsx"/></Relationships>
</file>

<file path=ppt/charts/_rels/chart6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1.xlsx"/><Relationship Id="rId1" Type="http://schemas.openxmlformats.org/officeDocument/2006/relationships/themeOverride" Target="../theme/themeOverride27.xm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_rels/chart6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4.xlsx"/><Relationship Id="rId1" Type="http://schemas.openxmlformats.org/officeDocument/2006/relationships/themeOverride" Target="../theme/themeOverride28.xm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6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7.xlsx"/><Relationship Id="rId1" Type="http://schemas.openxmlformats.org/officeDocument/2006/relationships/themeOverride" Target="../theme/themeOverride29.xml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_rels/chart7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0.xlsx"/><Relationship Id="rId1" Type="http://schemas.openxmlformats.org/officeDocument/2006/relationships/themeOverride" Target="../theme/themeOverride30.xml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_rels/chart7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3.xlsx"/><Relationship Id="rId1" Type="http://schemas.openxmlformats.org/officeDocument/2006/relationships/themeOverride" Target="../theme/themeOverride31.xml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4.xlsx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5.xlsx"/></Relationships>
</file>

<file path=ppt/charts/_rels/chart7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6.xlsx"/><Relationship Id="rId1" Type="http://schemas.openxmlformats.org/officeDocument/2006/relationships/themeOverride" Target="../theme/themeOverride32.xml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7.xlsx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_rels/chart7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9.xlsx"/><Relationship Id="rId1" Type="http://schemas.openxmlformats.org/officeDocument/2006/relationships/themeOverride" Target="../theme/themeOverride33.xml"/></Relationships>
</file>

<file path=ppt/charts/_rels/chart8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_rels/chart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1.xlsx"/></Relationships>
</file>

<file path=ppt/charts/_rels/chart8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2.xlsx"/><Relationship Id="rId1" Type="http://schemas.openxmlformats.org/officeDocument/2006/relationships/themeOverride" Target="../theme/themeOverride34.xml"/></Relationships>
</file>

<file path=ppt/charts/_rels/chart8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3.xlsx"/></Relationships>
</file>

<file path=ppt/charts/_rels/chart8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4.xlsx"/></Relationships>
</file>

<file path=ppt/charts/_rels/chart8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5.xlsx"/><Relationship Id="rId1" Type="http://schemas.openxmlformats.org/officeDocument/2006/relationships/themeOverride" Target="../theme/themeOverride35.xml"/></Relationships>
</file>

<file path=ppt/charts/_rels/chart8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6.xlsx"/></Relationships>
</file>

<file path=ppt/charts/_rels/chart8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7.xlsx"/></Relationships>
</file>

<file path=ppt/charts/_rels/chart8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8.xlsx"/><Relationship Id="rId1" Type="http://schemas.openxmlformats.org/officeDocument/2006/relationships/themeOverride" Target="../theme/themeOverride36.xml"/></Relationships>
</file>

<file path=ppt/charts/_rels/chart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9.xlsx"/></Relationships>
</file>

<file path=ppt/charts/_rels/chart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0.xlsx"/></Relationships>
</file>

<file path=ppt/charts/_rels/chart9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1.xlsx"/><Relationship Id="rId1" Type="http://schemas.openxmlformats.org/officeDocument/2006/relationships/themeOverride" Target="../theme/themeOverride37.xml"/></Relationships>
</file>

<file path=ppt/charts/_rels/chart9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2.xlsx"/></Relationships>
</file>

<file path=ppt/charts/_rels/chart9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3.xlsx"/></Relationships>
</file>

<file path=ppt/charts/_rels/chart9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4.xlsx"/><Relationship Id="rId1" Type="http://schemas.openxmlformats.org/officeDocument/2006/relationships/themeOverride" Target="../theme/themeOverride38.xml"/></Relationships>
</file>

<file path=ppt/charts/_rels/chart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5.xlsx"/></Relationships>
</file>

<file path=ppt/charts/_rels/chart9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6.xlsx"/></Relationships>
</file>

<file path=ppt/charts/_rels/chart9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7.xlsx"/><Relationship Id="rId1" Type="http://schemas.openxmlformats.org/officeDocument/2006/relationships/themeOverride" Target="../theme/themeOverride39.xml"/></Relationships>
</file>

<file path=ppt/charts/_rels/chart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8.xlsx"/></Relationships>
</file>

<file path=ppt/charts/_rels/chart9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_rels/chart10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0.xlsx"/><Relationship Id="rId1" Type="http://schemas.openxmlformats.org/officeDocument/2006/relationships/themeOverride" Target="../theme/themeOverride40.xml"/></Relationships>
</file>

<file path=ppt/charts/_rels/chart10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1.xlsx"/></Relationships>
</file>

<file path=ppt/charts/_rels/chart10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2.xlsx"/></Relationships>
</file>

<file path=ppt/charts/_rels/chart10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3.xlsx"/><Relationship Id="rId1" Type="http://schemas.openxmlformats.org/officeDocument/2006/relationships/themeOverride" Target="../theme/themeOverride41.xml"/></Relationships>
</file>

<file path=ppt/charts/_rels/chart10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4.xlsx"/></Relationships>
</file>

<file path=ppt/charts/_rels/chart10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5.xlsx"/></Relationships>
</file>

<file path=ppt/charts/_rels/chart10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6.xlsx"/><Relationship Id="rId1" Type="http://schemas.openxmlformats.org/officeDocument/2006/relationships/themeOverride" Target="../theme/themeOverride42.xml"/></Relationships>
</file>

<file path=ppt/charts/_rels/chart10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7.xlsx"/></Relationships>
</file>

<file path=ppt/charts/_rels/chart10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8.xlsx"/></Relationships>
</file>

<file path=ppt/charts/_rels/chart10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9.xlsx"/><Relationship Id="rId1" Type="http://schemas.openxmlformats.org/officeDocument/2006/relationships/themeOverride" Target="../theme/themeOverride43.xml"/></Relationships>
</file>

<file path=ppt/charts/_rels/chart1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0.xlsx"/></Relationships>
</file>

<file path=ppt/charts/_rels/chart1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.xlsx"/></Relationships>
</file>

<file path=ppt/charts/_rels/chart1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2.xlsx"/><Relationship Id="rId1" Type="http://schemas.openxmlformats.org/officeDocument/2006/relationships/themeOverride" Target="../theme/themeOverride44.xml"/></Relationships>
</file>

<file path=ppt/charts/_rels/chart1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3.xlsx"/></Relationships>
</file>

<file path=ppt/charts/_rels/chart1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4.xlsx"/></Relationships>
</file>

<file path=ppt/charts/_rels/chart1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5.xlsx"/><Relationship Id="rId1" Type="http://schemas.openxmlformats.org/officeDocument/2006/relationships/themeOverride" Target="../theme/themeOverride45.xml"/></Relationships>
</file>

<file path=ppt/charts/_rels/chart1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6.xlsx"/></Relationships>
</file>

<file path=ppt/charts/_rels/chart1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7.xlsx"/></Relationships>
</file>

<file path=ppt/charts/_rels/chart1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8.xlsx"/><Relationship Id="rId1" Type="http://schemas.openxmlformats.org/officeDocument/2006/relationships/themeOverride" Target="../theme/themeOverride46.xml"/></Relationships>
</file>

<file path=ppt/charts/_rels/chart1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9.xlsx"/></Relationships>
</file>

<file path=ppt/charts/_rels/chart1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0.xlsx"/></Relationships>
</file>

<file path=ppt/charts/_rels/chart1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1.xlsx"/><Relationship Id="rId1" Type="http://schemas.openxmlformats.org/officeDocument/2006/relationships/themeOverride" Target="../theme/themeOverride47.xml"/></Relationships>
</file>

<file path=ppt/charts/_rels/chart1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2.xlsx"/></Relationships>
</file>

<file path=ppt/charts/_rels/chart1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3.xlsx"/></Relationships>
</file>

<file path=ppt/charts/_rels/chart1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4.xlsx"/><Relationship Id="rId1" Type="http://schemas.openxmlformats.org/officeDocument/2006/relationships/themeOverride" Target="../theme/themeOverride48.xml"/></Relationships>
</file>

<file path=ppt/charts/_rels/chart1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5.xlsx"/></Relationships>
</file>

<file path=ppt/charts/_rels/chart1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6.xlsx"/></Relationships>
</file>

<file path=ppt/charts/_rels/chart1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7.xlsx"/><Relationship Id="rId1" Type="http://schemas.openxmlformats.org/officeDocument/2006/relationships/themeOverride" Target="../theme/themeOverride49.xml"/></Relationships>
</file>

<file path=ppt/charts/_rels/chart1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8.xlsx"/></Relationships>
</file>

<file path=ppt/charts/_rels/chart1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9.xlsx"/></Relationships>
</file>

<file path=ppt/charts/_rels/chart1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0.xlsx"/><Relationship Id="rId1" Type="http://schemas.openxmlformats.org/officeDocument/2006/relationships/themeOverride" Target="../theme/themeOverride50.xml"/></Relationships>
</file>

<file path=ppt/charts/_rels/chart1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1.xlsx"/></Relationships>
</file>

<file path=ppt/charts/_rels/chart1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2.xlsx"/></Relationships>
</file>

<file path=ppt/charts/_rels/chart1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3.xlsx"/><Relationship Id="rId1" Type="http://schemas.openxmlformats.org/officeDocument/2006/relationships/themeOverride" Target="../theme/themeOverride51.xml"/></Relationships>
</file>

<file path=ppt/charts/_rels/chart1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4.xlsx"/></Relationships>
</file>

<file path=ppt/charts/_rels/chart1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5.xlsx"/></Relationships>
</file>

<file path=ppt/charts/_rels/chart13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6.xlsx"/><Relationship Id="rId1" Type="http://schemas.openxmlformats.org/officeDocument/2006/relationships/themeOverride" Target="../theme/themeOverride52.xml"/></Relationships>
</file>

<file path=ppt/charts/_rels/chart1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7.xlsx"/></Relationships>
</file>

<file path=ppt/charts/_rels/chart1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8.xlsx"/></Relationships>
</file>

<file path=ppt/charts/_rels/chart13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9.xlsx"/><Relationship Id="rId1" Type="http://schemas.openxmlformats.org/officeDocument/2006/relationships/themeOverride" Target="../theme/themeOverride53.xml"/></Relationships>
</file>

<file path=ppt/charts/_rels/chart1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0.xlsx"/></Relationships>
</file>

<file path=ppt/charts/_rels/chart1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1.xlsx"/></Relationships>
</file>

<file path=ppt/charts/_rels/chart14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2.xlsx"/><Relationship Id="rId1" Type="http://schemas.openxmlformats.org/officeDocument/2006/relationships/themeOverride" Target="../theme/themeOverride54.xml"/></Relationships>
</file>

<file path=ppt/charts/_rels/chart1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3.xlsx"/></Relationships>
</file>

<file path=ppt/charts/_rels/chart1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4.xlsx"/></Relationships>
</file>

<file path=ppt/charts/_rels/chart14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5.xlsx"/><Relationship Id="rId1" Type="http://schemas.openxmlformats.org/officeDocument/2006/relationships/themeOverride" Target="../theme/themeOverride55.xml"/></Relationships>
</file>

<file path=ppt/charts/_rels/chart1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6.xlsx"/></Relationships>
</file>

<file path=ppt/charts/_rels/chart1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7.xlsx"/></Relationships>
</file>

<file path=ppt/charts/_rels/chart14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8.xlsx"/><Relationship Id="rId1" Type="http://schemas.openxmlformats.org/officeDocument/2006/relationships/themeOverride" Target="../theme/themeOverride56.xml"/></Relationships>
</file>

<file path=ppt/charts/_rels/chart1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9.xlsx"/></Relationships>
</file>

<file path=ppt/charts/_rels/chart1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0.xlsx"/></Relationships>
</file>

<file path=ppt/charts/_rels/chart15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1.xlsx"/><Relationship Id="rId1" Type="http://schemas.openxmlformats.org/officeDocument/2006/relationships/themeOverride" Target="../theme/themeOverride57.xml"/></Relationships>
</file>

<file path=ppt/charts/_rels/chart1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2.xlsx"/></Relationships>
</file>

<file path=ppt/charts/_rels/chart1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3.xlsx"/></Relationships>
</file>

<file path=ppt/charts/_rels/chart15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4.xlsx"/><Relationship Id="rId1" Type="http://schemas.openxmlformats.org/officeDocument/2006/relationships/themeOverride" Target="../theme/themeOverride58.xml"/></Relationships>
</file>

<file path=ppt/charts/_rels/chart1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5.xlsx"/></Relationships>
</file>

<file path=ppt/charts/_rels/chart1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6.xlsx"/></Relationships>
</file>

<file path=ppt/charts/_rels/chart15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7.xlsx"/><Relationship Id="rId1" Type="http://schemas.openxmlformats.org/officeDocument/2006/relationships/themeOverride" Target="../theme/themeOverride59.xml"/></Relationships>
</file>

<file path=ppt/charts/_rels/chart1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8.xlsx"/></Relationships>
</file>

<file path=ppt/charts/_rels/chart1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9.xlsx"/></Relationships>
</file>

<file path=ppt/charts/_rels/chart16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0.xlsx"/><Relationship Id="rId1" Type="http://schemas.openxmlformats.org/officeDocument/2006/relationships/themeOverride" Target="../theme/themeOverride60.xml"/></Relationships>
</file>

<file path=ppt/charts/_rels/chart1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1.xlsx"/></Relationships>
</file>

<file path=ppt/charts/_rels/chart1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2.xlsx"/></Relationships>
</file>

<file path=ppt/charts/_rels/chart16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3.xlsx"/><Relationship Id="rId1" Type="http://schemas.openxmlformats.org/officeDocument/2006/relationships/themeOverride" Target="../theme/themeOverride61.xml"/></Relationships>
</file>

<file path=ppt/charts/_rels/chart1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4.xlsx"/></Relationships>
</file>

<file path=ppt/charts/_rels/chart1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5.xlsx"/></Relationships>
</file>

<file path=ppt/charts/_rels/chart16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6.xlsx"/><Relationship Id="rId1" Type="http://schemas.openxmlformats.org/officeDocument/2006/relationships/themeOverride" Target="../theme/themeOverride62.xml"/></Relationships>
</file>

<file path=ppt/charts/_rels/chart1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7.xlsx"/></Relationships>
</file>

<file path=ppt/charts/_rels/chart1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8.xlsx"/></Relationships>
</file>

<file path=ppt/charts/_rels/chart16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9.xlsx"/><Relationship Id="rId1" Type="http://schemas.openxmlformats.org/officeDocument/2006/relationships/themeOverride" Target="../theme/themeOverride63.xml"/></Relationships>
</file>

<file path=ppt/charts/_rels/chart1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0.xlsx"/></Relationships>
</file>

<file path=ppt/charts/_rels/chart1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1.xlsx"/></Relationships>
</file>

<file path=ppt/charts/_rels/chart17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2.xlsx"/><Relationship Id="rId1" Type="http://schemas.openxmlformats.org/officeDocument/2006/relationships/themeOverride" Target="../theme/themeOverride64.xml"/></Relationships>
</file>

<file path=ppt/charts/_rels/chart1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3.xlsx"/></Relationships>
</file>

<file path=ppt/charts/_rels/chart1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4.xlsx"/></Relationships>
</file>

<file path=ppt/charts/_rels/chart17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5.xlsx"/><Relationship Id="rId1" Type="http://schemas.openxmlformats.org/officeDocument/2006/relationships/themeOverride" Target="../theme/themeOverride65.xml"/></Relationships>
</file>

<file path=ppt/charts/_rels/chart17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6.xlsx"/></Relationships>
</file>

<file path=ppt/charts/_rels/chart1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7.xlsx"/></Relationships>
</file>

<file path=ppt/charts/_rels/chart17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8.xlsx"/><Relationship Id="rId1" Type="http://schemas.openxmlformats.org/officeDocument/2006/relationships/themeOverride" Target="../theme/themeOverride66.xml"/></Relationships>
</file>

<file path=ppt/charts/_rels/chart1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9.xlsx"/></Relationships>
</file>

<file path=ppt/charts/_rels/chart18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0.xlsx"/></Relationships>
</file>

<file path=ppt/charts/_rels/chart18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1.xlsx"/><Relationship Id="rId1" Type="http://schemas.openxmlformats.org/officeDocument/2006/relationships/themeOverride" Target="../theme/themeOverride67.xml"/></Relationships>
</file>

<file path=ppt/charts/_rels/chart18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2.xlsx"/></Relationships>
</file>

<file path=ppt/charts/_rels/chart18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3.xlsx"/></Relationships>
</file>

<file path=ppt/charts/_rels/chart18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4.xlsx"/><Relationship Id="rId1" Type="http://schemas.openxmlformats.org/officeDocument/2006/relationships/themeOverride" Target="../theme/themeOverride68.xml"/></Relationships>
</file>

<file path=ppt/charts/_rels/chart18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5.xlsx"/></Relationships>
</file>

<file path=ppt/charts/_rels/chart18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6.xlsx"/></Relationships>
</file>

<file path=ppt/charts/_rels/chart18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7.xlsx"/><Relationship Id="rId1" Type="http://schemas.openxmlformats.org/officeDocument/2006/relationships/themeOverride" Target="../theme/themeOverride69.xml"/></Relationships>
</file>

<file path=ppt/charts/_rels/chart18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8.xlsx"/></Relationships>
</file>

<file path=ppt/charts/_rels/chart1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9.xlsx"/></Relationships>
</file>

<file path=ppt/charts/_rels/chart19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0.xlsx"/><Relationship Id="rId1" Type="http://schemas.openxmlformats.org/officeDocument/2006/relationships/themeOverride" Target="../theme/themeOverride70.xml"/></Relationships>
</file>

<file path=ppt/charts/_rels/chart1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1.xlsx"/></Relationships>
</file>

<file path=ppt/charts/_rels/chart19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2.xlsx"/></Relationships>
</file>

<file path=ppt/charts/_rels/chart19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3.xlsx"/><Relationship Id="rId1" Type="http://schemas.openxmlformats.org/officeDocument/2006/relationships/themeOverride" Target="../theme/themeOverride71.xml"/></Relationships>
</file>

<file path=ppt/charts/_rels/chart19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4.xlsx"/></Relationships>
</file>

<file path=ppt/charts/_rels/chart1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5.xlsx"/></Relationships>
</file>

<file path=ppt/charts/_rels/chart19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6.xlsx"/><Relationship Id="rId1" Type="http://schemas.openxmlformats.org/officeDocument/2006/relationships/themeOverride" Target="../theme/themeOverride72.xml"/></Relationships>
</file>

<file path=ppt/charts/_rels/chart19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7.xlsx"/></Relationships>
</file>

<file path=ppt/charts/_rels/chart1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8.xlsx"/></Relationships>
</file>

<file path=ppt/charts/_rels/chart19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9.xlsx"/><Relationship Id="rId1" Type="http://schemas.openxmlformats.org/officeDocument/2006/relationships/themeOverride" Target="../theme/themeOverride73.xml"/></Relationships>
</file>

<file path=ppt/charts/_rels/chart20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0.xlsx"/></Relationships>
</file>

<file path=ppt/charts/_rels/chart20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1.xlsx"/></Relationships>
</file>

<file path=ppt/charts/_rels/chart20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2.xlsx"/><Relationship Id="rId1" Type="http://schemas.openxmlformats.org/officeDocument/2006/relationships/themeOverride" Target="../theme/themeOverride74.xml"/></Relationships>
</file>

<file path=ppt/charts/_rels/chart20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3.xlsx"/></Relationships>
</file>

<file path=ppt/charts/_rels/chart20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4.xlsx"/></Relationships>
</file>

<file path=ppt/charts/_rels/chart20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5.xlsx"/><Relationship Id="rId1" Type="http://schemas.openxmlformats.org/officeDocument/2006/relationships/themeOverride" Target="../theme/themeOverride75.xml"/></Relationships>
</file>

<file path=ppt/charts/_rels/chart20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6.xlsx"/></Relationships>
</file>

<file path=ppt/charts/_rels/chart20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7.xlsx"/></Relationships>
</file>

<file path=ppt/charts/_rels/chart20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8.xlsx"/><Relationship Id="rId1" Type="http://schemas.openxmlformats.org/officeDocument/2006/relationships/themeOverride" Target="../theme/themeOverride76.xml"/></Relationships>
</file>

<file path=ppt/charts/_rels/chart20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9.xlsx"/></Relationships>
</file>

<file path=ppt/charts/_rels/chart2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0.xlsx"/></Relationships>
</file>

<file path=ppt/charts/_rels/chart2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1.xlsx"/><Relationship Id="rId1" Type="http://schemas.openxmlformats.org/officeDocument/2006/relationships/themeOverride" Target="../theme/themeOverride77.xml"/></Relationships>
</file>

<file path=ppt/charts/_rels/chart2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2.xlsx"/></Relationships>
</file>

<file path=ppt/charts/_rels/chart2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3.xlsx"/></Relationships>
</file>

<file path=ppt/charts/_rels/chart2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4.xlsx"/><Relationship Id="rId1" Type="http://schemas.openxmlformats.org/officeDocument/2006/relationships/themeOverride" Target="../theme/themeOverride78.xml"/></Relationships>
</file>

<file path=ppt/charts/_rels/chart2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5.xlsx"/></Relationships>
</file>

<file path=ppt/charts/_rels/chart2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6.xlsx"/></Relationships>
</file>

<file path=ppt/charts/_rels/chart2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7.xlsx"/><Relationship Id="rId1" Type="http://schemas.openxmlformats.org/officeDocument/2006/relationships/themeOverride" Target="../theme/themeOverride79.xml"/></Relationships>
</file>

<file path=ppt/charts/_rels/chart2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8.xlsx"/></Relationships>
</file>

<file path=ppt/charts/_rels/chart2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9.xlsx"/></Relationships>
</file>

<file path=ppt/charts/_rels/chart2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0.xlsx"/><Relationship Id="rId1" Type="http://schemas.openxmlformats.org/officeDocument/2006/relationships/themeOverride" Target="../theme/themeOverride80.xml"/></Relationships>
</file>

<file path=ppt/charts/_rels/chart2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1.xlsx"/></Relationships>
</file>

<file path=ppt/charts/_rels/chart2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2.xlsx"/></Relationships>
</file>

<file path=ppt/charts/_rels/chart2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3.xlsx"/><Relationship Id="rId1" Type="http://schemas.openxmlformats.org/officeDocument/2006/relationships/themeOverride" Target="../theme/themeOverride81.xml"/></Relationships>
</file>

<file path=ppt/charts/_rels/chart2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4.xlsx"/></Relationships>
</file>

<file path=ppt/charts/_rels/chart2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5.xlsx"/></Relationships>
</file>

<file path=ppt/charts/_rels/chart2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6.xlsx"/><Relationship Id="rId1" Type="http://schemas.openxmlformats.org/officeDocument/2006/relationships/themeOverride" Target="../theme/themeOverride82.xml"/></Relationships>
</file>

<file path=ppt/charts/_rels/chart2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7.xlsx"/></Relationships>
</file>

<file path=ppt/charts/_rels/chart2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8.xlsx"/></Relationships>
</file>

<file path=ppt/charts/_rels/chart2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9.xlsx"/><Relationship Id="rId1" Type="http://schemas.openxmlformats.org/officeDocument/2006/relationships/themeOverride" Target="../theme/themeOverride83.xml"/></Relationships>
</file>

<file path=ppt/charts/_rels/chart2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0.xlsx"/></Relationships>
</file>

<file path=ppt/charts/_rels/chart2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1.xlsx"/></Relationships>
</file>

<file path=ppt/charts/_rels/chart2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2.xlsx"/><Relationship Id="rId1" Type="http://schemas.openxmlformats.org/officeDocument/2006/relationships/themeOverride" Target="../theme/themeOverride84.xml"/></Relationships>
</file>

<file path=ppt/charts/_rels/chart2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3.xlsx"/></Relationships>
</file>

<file path=ppt/charts/_rels/chart2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4.xlsx"/></Relationships>
</file>

<file path=ppt/charts/_rels/chart2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5.xlsx"/><Relationship Id="rId1" Type="http://schemas.openxmlformats.org/officeDocument/2006/relationships/themeOverride" Target="../theme/themeOverride85.xml"/></Relationships>
</file>

<file path=ppt/charts/_rels/chart2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6.xlsx"/></Relationships>
</file>

<file path=ppt/charts/_rels/chart2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7.xlsx"/></Relationships>
</file>

<file path=ppt/charts/_rels/chart23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8.xlsx"/><Relationship Id="rId1" Type="http://schemas.openxmlformats.org/officeDocument/2006/relationships/themeOverride" Target="../theme/themeOverride86.xml"/></Relationships>
</file>

<file path=ppt/charts/_rels/chart2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9.xlsx"/></Relationships>
</file>

<file path=ppt/charts/_rels/chart2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0.xlsx"/></Relationships>
</file>

<file path=ppt/charts/_rels/chart24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41.xlsx"/><Relationship Id="rId1" Type="http://schemas.openxmlformats.org/officeDocument/2006/relationships/themeOverride" Target="../theme/themeOverride87.xml"/></Relationships>
</file>

<file path=ppt/charts/_rels/chart2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2.xlsx"/></Relationships>
</file>

<file path=ppt/charts/_rels/chart2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3.xlsx"/></Relationships>
</file>

<file path=ppt/charts/_rels/chart24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44.xlsx"/><Relationship Id="rId1" Type="http://schemas.openxmlformats.org/officeDocument/2006/relationships/themeOverride" Target="../theme/themeOverride88.xml"/></Relationships>
</file>

<file path=ppt/charts/_rels/chart2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5.xlsx"/></Relationships>
</file>

<file path=ppt/charts/_rels/chart2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6.xlsx"/></Relationships>
</file>

<file path=ppt/charts/_rels/chart24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47.xlsx"/><Relationship Id="rId1" Type="http://schemas.openxmlformats.org/officeDocument/2006/relationships/themeOverride" Target="../theme/themeOverride89.xml"/></Relationships>
</file>

<file path=ppt/charts/_rels/chart2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8.xlsx"/></Relationships>
</file>

<file path=ppt/charts/_rels/chart2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9.xlsx"/></Relationships>
</file>

<file path=ppt/charts/_rels/chart25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0.xlsx"/><Relationship Id="rId1" Type="http://schemas.openxmlformats.org/officeDocument/2006/relationships/themeOverride" Target="../theme/themeOverride90.xml"/></Relationships>
</file>

<file path=ppt/charts/_rels/chart2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1.xlsx"/></Relationships>
</file>

<file path=ppt/charts/_rels/chart2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2.xlsx"/></Relationships>
</file>

<file path=ppt/charts/_rels/chart25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3.xlsx"/><Relationship Id="rId1" Type="http://schemas.openxmlformats.org/officeDocument/2006/relationships/themeOverride" Target="../theme/themeOverride91.xml"/></Relationships>
</file>

<file path=ppt/charts/_rels/chart2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4.xlsx"/></Relationships>
</file>

<file path=ppt/charts/_rels/chart2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5.xlsx"/></Relationships>
</file>

<file path=ppt/charts/_rels/chart25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6.xlsx"/><Relationship Id="rId1" Type="http://schemas.openxmlformats.org/officeDocument/2006/relationships/themeOverride" Target="../theme/themeOverride92.xml"/></Relationships>
</file>

<file path=ppt/charts/_rels/chart2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7.xlsx"/></Relationships>
</file>

<file path=ppt/charts/_rels/chart2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8.xlsx"/></Relationships>
</file>

<file path=ppt/charts/_rels/chart25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9.xlsx"/><Relationship Id="rId1" Type="http://schemas.openxmlformats.org/officeDocument/2006/relationships/themeOverride" Target="../theme/themeOverride93.xml"/></Relationships>
</file>

<file path=ppt/charts/_rels/chart2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0.xlsx"/></Relationships>
</file>

<file path=ppt/charts/_rels/chart2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1.xlsx"/></Relationships>
</file>

<file path=ppt/charts/_rels/chart26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62.xlsx"/><Relationship Id="rId1" Type="http://schemas.openxmlformats.org/officeDocument/2006/relationships/themeOverride" Target="../theme/themeOverride94.xml"/></Relationships>
</file>

<file path=ppt/charts/_rels/chart2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3.xlsx"/></Relationships>
</file>

<file path=ppt/charts/_rels/chart2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4.xlsx"/></Relationships>
</file>

<file path=ppt/charts/_rels/chart26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65.xlsx"/><Relationship Id="rId1" Type="http://schemas.openxmlformats.org/officeDocument/2006/relationships/themeOverride" Target="../theme/themeOverride95.xml"/></Relationships>
</file>

<file path=ppt/charts/_rels/chart26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6.xlsx"/></Relationships>
</file>

<file path=ppt/charts/_rels/chart2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7.xlsx"/></Relationships>
</file>

<file path=ppt/charts/_rels/chart26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68.xlsx"/><Relationship Id="rId1" Type="http://schemas.openxmlformats.org/officeDocument/2006/relationships/themeOverride" Target="../theme/themeOverride96.xml"/></Relationships>
</file>

<file path=ppt/charts/_rels/chart2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9.xlsx"/></Relationships>
</file>

<file path=ppt/charts/_rels/chart2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0.xlsx"/></Relationships>
</file>

<file path=ppt/charts/_rels/chart27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71.xlsx"/><Relationship Id="rId1" Type="http://schemas.openxmlformats.org/officeDocument/2006/relationships/themeOverride" Target="../theme/themeOverride97.xml"/></Relationships>
</file>

<file path=ppt/charts/_rels/chart2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2.xlsx"/></Relationships>
</file>

<file path=ppt/charts/_rels/chart2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3.xlsx"/></Relationships>
</file>

<file path=ppt/charts/_rels/chart27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74.xlsx"/><Relationship Id="rId1" Type="http://schemas.openxmlformats.org/officeDocument/2006/relationships/themeOverride" Target="../theme/themeOverride98.xml"/></Relationships>
</file>

<file path=ppt/charts/_rels/chart27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5.xlsx"/></Relationships>
</file>

<file path=ppt/charts/_rels/chart27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6.xlsx"/></Relationships>
</file>

<file path=ppt/charts/_rels/chart27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77.xlsx"/><Relationship Id="rId1" Type="http://schemas.openxmlformats.org/officeDocument/2006/relationships/themeOverride" Target="../theme/themeOverride99.xml"/></Relationships>
</file>

<file path=ppt/charts/_rels/chart2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8.xlsx"/></Relationships>
</file>

<file path=ppt/charts/_rels/chart2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9.xlsx"/></Relationships>
</file>

<file path=ppt/charts/_rels/chart28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80.xlsx"/><Relationship Id="rId1" Type="http://schemas.openxmlformats.org/officeDocument/2006/relationships/themeOverride" Target="../theme/themeOverride100.xml"/></Relationships>
</file>

<file path=ppt/charts/_rels/chart2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1.xlsx"/></Relationships>
</file>

<file path=ppt/charts/_rels/chart28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2.xlsx"/></Relationships>
</file>

<file path=ppt/charts/_rels/chart28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83.xlsx"/><Relationship Id="rId1" Type="http://schemas.openxmlformats.org/officeDocument/2006/relationships/themeOverride" Target="../theme/themeOverride101.xml"/></Relationships>
</file>

<file path=ppt/charts/_rels/chart28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4.xlsx"/></Relationships>
</file>

<file path=ppt/charts/_rels/chart28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5.xlsx"/></Relationships>
</file>

<file path=ppt/charts/_rels/chart28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86.xlsx"/><Relationship Id="rId1" Type="http://schemas.openxmlformats.org/officeDocument/2006/relationships/themeOverride" Target="../theme/themeOverride102.xml"/></Relationships>
</file>

<file path=ppt/charts/_rels/chart28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7.xlsx"/></Relationships>
</file>

<file path=ppt/charts/_rels/chart28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8.xlsx"/></Relationships>
</file>

<file path=ppt/charts/_rels/chart28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89.xlsx"/><Relationship Id="rId1" Type="http://schemas.openxmlformats.org/officeDocument/2006/relationships/themeOverride" Target="../theme/themeOverride103.xml"/></Relationships>
</file>

<file path=ppt/charts/_rels/chart2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0.xlsx"/></Relationships>
</file>

<file path=ppt/charts/_rels/chart2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1.xlsx"/></Relationships>
</file>

<file path=ppt/charts/_rels/chart29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92.xlsx"/><Relationship Id="rId1" Type="http://schemas.openxmlformats.org/officeDocument/2006/relationships/themeOverride" Target="../theme/themeOverride104.xml"/></Relationships>
</file>

<file path=ppt/charts/_rels/chart29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3.xlsx"/></Relationships>
</file>

<file path=ppt/charts/_rels/chart29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4.xlsx"/></Relationships>
</file>

<file path=ppt/charts/_rels/chart29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95.xlsx"/><Relationship Id="rId1" Type="http://schemas.openxmlformats.org/officeDocument/2006/relationships/themeOverride" Target="../theme/themeOverride105.xml"/></Relationships>
</file>

<file path=ppt/charts/_rels/chart29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6.xlsx"/></Relationships>
</file>

<file path=ppt/charts/_rels/chart29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7.xlsx"/></Relationships>
</file>

<file path=ppt/charts/_rels/chart29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98.xlsx"/><Relationship Id="rId1" Type="http://schemas.openxmlformats.org/officeDocument/2006/relationships/themeOverride" Target="../theme/themeOverride106.xml"/></Relationships>
</file>

<file path=ppt/charts/_rels/chart29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9.xlsx"/></Relationships>
</file>

<file path=ppt/charts/_rels/chart30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0.xlsx"/></Relationships>
</file>

<file path=ppt/charts/_rels/chart30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01.xlsx"/><Relationship Id="rId1" Type="http://schemas.openxmlformats.org/officeDocument/2006/relationships/themeOverride" Target="../theme/themeOverride107.xml"/></Relationships>
</file>

<file path=ppt/charts/_rels/chart30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2.xlsx"/></Relationships>
</file>

<file path=ppt/charts/_rels/chart30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3.xlsx"/></Relationships>
</file>

<file path=ppt/charts/_rels/chart30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04.xlsx"/><Relationship Id="rId1" Type="http://schemas.openxmlformats.org/officeDocument/2006/relationships/themeOverride" Target="../theme/themeOverride108.xml"/></Relationships>
</file>

<file path=ppt/charts/_rels/chart30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5.xlsx"/></Relationships>
</file>

<file path=ppt/charts/_rels/chart30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6.xlsx"/></Relationships>
</file>

<file path=ppt/charts/_rels/chart30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07.xlsx"/><Relationship Id="rId1" Type="http://schemas.openxmlformats.org/officeDocument/2006/relationships/themeOverride" Target="../theme/themeOverride109.xml"/></Relationships>
</file>

<file path=ppt/charts/_rels/chart30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8.xlsx"/></Relationships>
</file>

<file path=ppt/charts/_rels/chart30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9.xlsx"/></Relationships>
</file>

<file path=ppt/charts/_rels/chart3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10.xlsx"/><Relationship Id="rId1" Type="http://schemas.openxmlformats.org/officeDocument/2006/relationships/themeOverride" Target="../theme/themeOverride110.xml"/></Relationships>
</file>

<file path=ppt/charts/_rels/chart3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1.xlsx"/></Relationships>
</file>

<file path=ppt/charts/_rels/chart3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2.xlsx"/></Relationships>
</file>

<file path=ppt/charts/_rels/chart3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13.xlsx"/><Relationship Id="rId1" Type="http://schemas.openxmlformats.org/officeDocument/2006/relationships/themeOverride" Target="../theme/themeOverride111.xml"/></Relationships>
</file>

<file path=ppt/charts/_rels/chart3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4.xlsx"/></Relationships>
</file>

<file path=ppt/charts/_rels/chart3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5.xlsx"/></Relationships>
</file>

<file path=ppt/charts/_rels/chart3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16.xlsx"/><Relationship Id="rId1" Type="http://schemas.openxmlformats.org/officeDocument/2006/relationships/themeOverride" Target="../theme/themeOverride112.xml"/></Relationships>
</file>

<file path=ppt/charts/_rels/chart3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7.xlsx"/></Relationships>
</file>

<file path=ppt/charts/_rels/chart3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8.xlsx"/></Relationships>
</file>

<file path=ppt/charts/_rels/chart3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19.xlsx"/><Relationship Id="rId1" Type="http://schemas.openxmlformats.org/officeDocument/2006/relationships/themeOverride" Target="../theme/themeOverride113.xml"/></Relationships>
</file>

<file path=ppt/charts/_rels/chart3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0.xlsx"/></Relationships>
</file>

<file path=ppt/charts/_rels/chart3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1.xlsx"/></Relationships>
</file>

<file path=ppt/charts/_rels/chart3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22.xlsx"/><Relationship Id="rId1" Type="http://schemas.openxmlformats.org/officeDocument/2006/relationships/themeOverride" Target="../theme/themeOverride114.xml"/></Relationships>
</file>

<file path=ppt/charts/_rels/chart3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3.xlsx"/></Relationships>
</file>

<file path=ppt/charts/_rels/chart3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4.xlsx"/></Relationships>
</file>

<file path=ppt/charts/_rels/chart3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25.xlsx"/><Relationship Id="rId1" Type="http://schemas.openxmlformats.org/officeDocument/2006/relationships/themeOverride" Target="../theme/themeOverride115.xml"/></Relationships>
</file>

<file path=ppt/charts/_rels/chart3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6.xlsx"/></Relationships>
</file>

<file path=ppt/charts/_rels/chart3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7.xlsx"/></Relationships>
</file>

<file path=ppt/charts/_rels/chart3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28.xlsx"/><Relationship Id="rId1" Type="http://schemas.openxmlformats.org/officeDocument/2006/relationships/themeOverride" Target="../theme/themeOverride116.xml"/></Relationships>
</file>

<file path=ppt/charts/_rels/chart3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9.xlsx"/></Relationships>
</file>

<file path=ppt/charts/_rels/chart3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0.xlsx"/></Relationships>
</file>

<file path=ppt/charts/_rels/chart33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31.xlsx"/><Relationship Id="rId1" Type="http://schemas.openxmlformats.org/officeDocument/2006/relationships/themeOverride" Target="../theme/themeOverride117.xml"/></Relationships>
</file>

<file path=ppt/charts/_rels/chart3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2.xlsx"/></Relationships>
</file>

<file path=ppt/charts/_rels/chart3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3.xlsx"/></Relationships>
</file>

<file path=ppt/charts/_rels/chart33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34.xlsx"/><Relationship Id="rId1" Type="http://schemas.openxmlformats.org/officeDocument/2006/relationships/themeOverride" Target="../theme/themeOverride118.xml"/></Relationships>
</file>

<file path=ppt/charts/_rels/chart3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5.xlsx"/></Relationships>
</file>

<file path=ppt/charts/_rels/chart3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6.xlsx"/></Relationships>
</file>

<file path=ppt/charts/_rels/chart33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37.xlsx"/><Relationship Id="rId1" Type="http://schemas.openxmlformats.org/officeDocument/2006/relationships/themeOverride" Target="../theme/themeOverride119.xml"/></Relationships>
</file>

<file path=ppt/charts/_rels/chart3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8.xlsx"/></Relationships>
</file>

<file path=ppt/charts/_rels/chart3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9.xlsx"/></Relationships>
</file>

<file path=ppt/charts/_rels/chart34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40.xlsx"/><Relationship Id="rId1" Type="http://schemas.openxmlformats.org/officeDocument/2006/relationships/themeOverride" Target="../theme/themeOverride120.xml"/></Relationships>
</file>

<file path=ppt/charts/_rels/chart3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1.xlsx"/></Relationships>
</file>

<file path=ppt/charts/_rels/chart3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2.xlsx"/></Relationships>
</file>

<file path=ppt/charts/_rels/chart34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43.xlsx"/><Relationship Id="rId1" Type="http://schemas.openxmlformats.org/officeDocument/2006/relationships/themeOverride" Target="../theme/themeOverride121.xml"/></Relationships>
</file>

<file path=ppt/charts/_rels/chart3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4.xlsx"/></Relationships>
</file>

<file path=ppt/charts/_rels/chart3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5.xlsx"/></Relationships>
</file>

<file path=ppt/charts/_rels/chart34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46.xlsx"/><Relationship Id="rId1" Type="http://schemas.openxmlformats.org/officeDocument/2006/relationships/themeOverride" Target="../theme/themeOverride122.xml"/></Relationships>
</file>

<file path=ppt/charts/_rels/chart3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7.xlsx"/></Relationships>
</file>

<file path=ppt/charts/_rels/chart3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8.xlsx"/></Relationships>
</file>

<file path=ppt/charts/_rels/chart34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49.xlsx"/><Relationship Id="rId1" Type="http://schemas.openxmlformats.org/officeDocument/2006/relationships/themeOverride" Target="../theme/themeOverride123.xml"/></Relationships>
</file>

<file path=ppt/charts/_rels/chart3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0.xlsx"/></Relationships>
</file>

<file path=ppt/charts/_rels/chart3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1.xlsx"/></Relationships>
</file>

<file path=ppt/charts/_rels/chart35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52.xlsx"/><Relationship Id="rId1" Type="http://schemas.openxmlformats.org/officeDocument/2006/relationships/themeOverride" Target="../theme/themeOverride124.xml"/></Relationships>
</file>

<file path=ppt/charts/_rels/chart3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3.xlsx"/></Relationships>
</file>

<file path=ppt/charts/_rels/chart3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4.xlsx"/></Relationships>
</file>

<file path=ppt/charts/_rels/chart35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55.xlsx"/><Relationship Id="rId1" Type="http://schemas.openxmlformats.org/officeDocument/2006/relationships/themeOverride" Target="../theme/themeOverride125.xml"/></Relationships>
</file>

<file path=ppt/charts/_rels/chart3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6.xlsx"/></Relationships>
</file>

<file path=ppt/charts/_rels/chart3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7.xlsx"/></Relationships>
</file>

<file path=ppt/charts/_rels/chart35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58.xlsx"/><Relationship Id="rId1" Type="http://schemas.openxmlformats.org/officeDocument/2006/relationships/themeOverride" Target="../theme/themeOverride126.xml"/></Relationships>
</file>

<file path=ppt/charts/_rels/chart3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9.xlsx"/></Relationships>
</file>

<file path=ppt/charts/_rels/chart3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0.xlsx"/></Relationships>
</file>

<file path=ppt/charts/_rels/chart36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61.xlsx"/><Relationship Id="rId1" Type="http://schemas.openxmlformats.org/officeDocument/2006/relationships/themeOverride" Target="../theme/themeOverride127.xml"/></Relationships>
</file>

<file path=ppt/charts/_rels/chart3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2.xlsx"/></Relationships>
</file>

<file path=ppt/charts/_rels/chart3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3.xlsx"/></Relationships>
</file>

<file path=ppt/charts/_rels/chart36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64.xlsx"/><Relationship Id="rId1" Type="http://schemas.openxmlformats.org/officeDocument/2006/relationships/themeOverride" Target="../theme/themeOverride128.xml"/></Relationships>
</file>

<file path=ppt/charts/_rels/chart3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5.xlsx"/></Relationships>
</file>

<file path=ppt/charts/_rels/chart36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6.xlsx"/></Relationships>
</file>

<file path=ppt/charts/_rels/chart36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67.xlsx"/><Relationship Id="rId1" Type="http://schemas.openxmlformats.org/officeDocument/2006/relationships/themeOverride" Target="../theme/themeOverride129.xml"/></Relationships>
</file>

<file path=ppt/charts/_rels/chart3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8.xlsx"/></Relationships>
</file>

<file path=ppt/charts/_rels/chart3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9.xlsx"/></Relationships>
</file>

<file path=ppt/charts/_rels/chart37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70.xlsx"/><Relationship Id="rId1" Type="http://schemas.openxmlformats.org/officeDocument/2006/relationships/themeOverride" Target="../theme/themeOverride130.xml"/></Relationships>
</file>

<file path=ppt/charts/_rels/chart3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1.xlsx"/></Relationships>
</file>

<file path=ppt/charts/_rels/chart3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2.xlsx"/></Relationships>
</file>

<file path=ppt/charts/_rels/chart37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73.xlsx"/><Relationship Id="rId1" Type="http://schemas.openxmlformats.org/officeDocument/2006/relationships/themeOverride" Target="../theme/themeOverride131.xml"/></Relationships>
</file>

<file path=ppt/charts/_rels/chart3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4.xlsx"/></Relationships>
</file>

<file path=ppt/charts/_rels/chart37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5.xlsx"/></Relationships>
</file>

<file path=ppt/charts/_rels/chart37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76.xlsx"/><Relationship Id="rId1" Type="http://schemas.openxmlformats.org/officeDocument/2006/relationships/themeOverride" Target="../theme/themeOverride132.xml"/></Relationships>
</file>

<file path=ppt/charts/_rels/chart3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7.xlsx"/></Relationships>
</file>

<file path=ppt/charts/_rels/chart3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8.xlsx"/></Relationships>
</file>

<file path=ppt/charts/_rels/chart37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79.xlsx"/><Relationship Id="rId1" Type="http://schemas.openxmlformats.org/officeDocument/2006/relationships/themeOverride" Target="../theme/themeOverride133.xml"/></Relationships>
</file>

<file path=ppt/charts/_rels/chart38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0.xlsx"/></Relationships>
</file>

<file path=ppt/charts/_rels/chart3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1.xlsx"/></Relationships>
</file>

<file path=ppt/charts/_rels/chart38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82.xlsx"/><Relationship Id="rId1" Type="http://schemas.openxmlformats.org/officeDocument/2006/relationships/themeOverride" Target="../theme/themeOverride134.xml"/></Relationships>
</file>

<file path=ppt/charts/_rels/chart38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3.xlsx"/></Relationships>
</file>

<file path=ppt/charts/_rels/chart38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4.xlsx"/></Relationships>
</file>

<file path=ppt/charts/_rels/chart38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85.xlsx"/><Relationship Id="rId1" Type="http://schemas.openxmlformats.org/officeDocument/2006/relationships/themeOverride" Target="../theme/themeOverride135.xml"/></Relationships>
</file>

<file path=ppt/charts/_rels/chart38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6.xlsx"/></Relationships>
</file>

<file path=ppt/charts/_rels/chart38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7.xlsx"/></Relationships>
</file>

<file path=ppt/charts/_rels/chart38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88.xlsx"/><Relationship Id="rId1" Type="http://schemas.openxmlformats.org/officeDocument/2006/relationships/themeOverride" Target="../theme/themeOverride136.xml"/></Relationships>
</file>

<file path=ppt/charts/_rels/chart3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9.xlsx"/></Relationships>
</file>

<file path=ppt/charts/_rels/chart3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0.xlsx"/></Relationships>
</file>

<file path=ppt/charts/_rels/chart39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91.xlsx"/><Relationship Id="rId1" Type="http://schemas.openxmlformats.org/officeDocument/2006/relationships/themeOverride" Target="../theme/themeOverride137.xml"/></Relationships>
</file>

<file path=ppt/charts/_rels/chart39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2.xlsx"/></Relationships>
</file>

<file path=ppt/charts/_rels/chart39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3.xlsx"/></Relationships>
</file>

<file path=ppt/charts/_rels/chart39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94.xlsx"/><Relationship Id="rId1" Type="http://schemas.openxmlformats.org/officeDocument/2006/relationships/themeOverride" Target="../theme/themeOverride138.xml"/></Relationships>
</file>

<file path=ppt/charts/_rels/chart3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5.xlsx"/></Relationships>
</file>

<file path=ppt/charts/_rels/chart39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6.xlsx"/></Relationships>
</file>

<file path=ppt/charts/_rels/chart39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97.xlsx"/><Relationship Id="rId1" Type="http://schemas.openxmlformats.org/officeDocument/2006/relationships/themeOverride" Target="../theme/themeOverride139.xml"/></Relationships>
</file>

<file path=ppt/charts/_rels/chart3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8.xlsx"/></Relationships>
</file>

<file path=ppt/charts/_rels/chart39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9.xlsx"/></Relationships>
</file>

<file path=ppt/charts/_rels/chart40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00.xlsx"/><Relationship Id="rId1" Type="http://schemas.openxmlformats.org/officeDocument/2006/relationships/themeOverride" Target="../theme/themeOverride140.xml"/></Relationships>
</file>

<file path=ppt/charts/_rels/chart40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1.xlsx"/></Relationships>
</file>

<file path=ppt/charts/_rels/chart40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2.xlsx"/></Relationships>
</file>

<file path=ppt/charts/_rels/chart40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03.xlsx"/><Relationship Id="rId1" Type="http://schemas.openxmlformats.org/officeDocument/2006/relationships/themeOverride" Target="../theme/themeOverride141.xml"/></Relationships>
</file>

<file path=ppt/charts/_rels/chart40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4.xlsx"/></Relationships>
</file>

<file path=ppt/charts/_rels/chart40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5.xlsx"/></Relationships>
</file>

<file path=ppt/charts/_rels/chart40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06.xlsx"/><Relationship Id="rId1" Type="http://schemas.openxmlformats.org/officeDocument/2006/relationships/themeOverride" Target="../theme/themeOverride142.xml"/></Relationships>
</file>

<file path=ppt/charts/_rels/chart40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7.xlsx"/></Relationships>
</file>

<file path=ppt/charts/_rels/chart40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8.xlsx"/></Relationships>
</file>

<file path=ppt/charts/_rels/chart40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09.xlsx"/><Relationship Id="rId1" Type="http://schemas.openxmlformats.org/officeDocument/2006/relationships/themeOverride" Target="../theme/themeOverride143.xml"/></Relationships>
</file>

<file path=ppt/charts/_rels/chart4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0.xlsx"/></Relationships>
</file>

<file path=ppt/charts/_rels/chart4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1.xlsx"/></Relationships>
</file>

<file path=ppt/charts/_rels/chart4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12.xlsx"/><Relationship Id="rId1" Type="http://schemas.openxmlformats.org/officeDocument/2006/relationships/themeOverride" Target="../theme/themeOverride144.xml"/></Relationships>
</file>

<file path=ppt/charts/_rels/chart4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3.xlsx"/></Relationships>
</file>

<file path=ppt/charts/_rels/chart4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4.xlsx"/></Relationships>
</file>

<file path=ppt/charts/_rels/chart4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15.xlsx"/><Relationship Id="rId1" Type="http://schemas.openxmlformats.org/officeDocument/2006/relationships/themeOverride" Target="../theme/themeOverride145.xml"/></Relationships>
</file>

<file path=ppt/charts/_rels/chart4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6.xlsx"/></Relationships>
</file>

<file path=ppt/charts/_rels/chart4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7.xlsx"/></Relationships>
</file>

<file path=ppt/charts/_rels/chart4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18.xlsx"/><Relationship Id="rId1" Type="http://schemas.openxmlformats.org/officeDocument/2006/relationships/themeOverride" Target="../theme/themeOverride146.xml"/></Relationships>
</file>

<file path=ppt/charts/_rels/chart4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9.xlsx"/></Relationships>
</file>

<file path=ppt/charts/_rels/chart4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0.xlsx"/></Relationships>
</file>

<file path=ppt/charts/_rels/chart4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21.xlsx"/><Relationship Id="rId1" Type="http://schemas.openxmlformats.org/officeDocument/2006/relationships/themeOverride" Target="../theme/themeOverride147.xml"/></Relationships>
</file>

<file path=ppt/charts/_rels/chart4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2.xlsx"/></Relationships>
</file>

<file path=ppt/charts/_rels/chart4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3.xlsx"/></Relationships>
</file>

<file path=ppt/charts/_rels/chart4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24.xlsx"/><Relationship Id="rId1" Type="http://schemas.openxmlformats.org/officeDocument/2006/relationships/themeOverride" Target="../theme/themeOverride148.xml"/></Relationships>
</file>

<file path=ppt/charts/_rels/chart4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5.xlsx"/></Relationships>
</file>

<file path=ppt/charts/_rels/chart4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6.xlsx"/></Relationships>
</file>

<file path=ppt/charts/_rels/chart4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27.xlsx"/><Relationship Id="rId1" Type="http://schemas.openxmlformats.org/officeDocument/2006/relationships/themeOverride" Target="../theme/themeOverride149.xml"/></Relationships>
</file>

<file path=ppt/charts/_rels/chart4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8.xlsx"/></Relationships>
</file>

<file path=ppt/charts/_rels/chart4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9.xlsx"/></Relationships>
</file>

<file path=ppt/charts/_rels/chart4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30.xlsx"/><Relationship Id="rId1" Type="http://schemas.openxmlformats.org/officeDocument/2006/relationships/themeOverride" Target="../theme/themeOverride150.xml"/></Relationships>
</file>

<file path=ppt/charts/_rels/chart4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1.xlsx"/></Relationships>
</file>

<file path=ppt/charts/_rels/chart4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2.xlsx"/></Relationships>
</file>

<file path=ppt/charts/_rels/chart4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33.xlsx"/><Relationship Id="rId1" Type="http://schemas.openxmlformats.org/officeDocument/2006/relationships/themeOverride" Target="../theme/themeOverride151.xml"/></Relationships>
</file>

<file path=ppt/charts/_rels/chart4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4.xlsx"/></Relationships>
</file>

<file path=ppt/charts/_rels/chart4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5.xlsx"/></Relationships>
</file>

<file path=ppt/charts/_rels/chart43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36.xlsx"/><Relationship Id="rId1" Type="http://schemas.openxmlformats.org/officeDocument/2006/relationships/themeOverride" Target="../theme/themeOverride152.xml"/></Relationships>
</file>

<file path=ppt/charts/_rels/chart4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7.xlsx"/></Relationships>
</file>

<file path=ppt/charts/_rels/chart4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8.xlsx"/></Relationships>
</file>

<file path=ppt/charts/_rels/chart43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39.xlsx"/><Relationship Id="rId1" Type="http://schemas.openxmlformats.org/officeDocument/2006/relationships/themeOverride" Target="../theme/themeOverride153.xml"/></Relationships>
</file>

<file path=ppt/charts/_rels/chart4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0.xlsx"/></Relationships>
</file>

<file path=ppt/charts/_rels/chart4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1.xlsx"/></Relationships>
</file>

<file path=ppt/charts/_rels/chart44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42.xlsx"/><Relationship Id="rId1" Type="http://schemas.openxmlformats.org/officeDocument/2006/relationships/themeOverride" Target="../theme/themeOverride154.xml"/></Relationships>
</file>

<file path=ppt/charts/_rels/chart4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3.xlsx"/></Relationships>
</file>

<file path=ppt/charts/_rels/chart4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4.xlsx"/></Relationships>
</file>

<file path=ppt/charts/_rels/chart44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45.xlsx"/><Relationship Id="rId1" Type="http://schemas.openxmlformats.org/officeDocument/2006/relationships/themeOverride" Target="../theme/themeOverride155.xml"/></Relationships>
</file>

<file path=ppt/charts/_rels/chart4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6.xlsx"/></Relationships>
</file>

<file path=ppt/charts/_rels/chart4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7.xlsx"/></Relationships>
</file>

<file path=ppt/charts/_rels/chart44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48.xlsx"/><Relationship Id="rId1" Type="http://schemas.openxmlformats.org/officeDocument/2006/relationships/themeOverride" Target="../theme/themeOverride156.xml"/></Relationships>
</file>

<file path=ppt/charts/_rels/chart4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9.xlsx"/></Relationships>
</file>

<file path=ppt/charts/_rels/chart4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0.xlsx"/></Relationships>
</file>

<file path=ppt/charts/_rels/chart45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51.xlsx"/><Relationship Id="rId1" Type="http://schemas.openxmlformats.org/officeDocument/2006/relationships/themeOverride" Target="../theme/themeOverride157.xml"/></Relationships>
</file>

<file path=ppt/charts/_rels/chart4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2.xlsx"/></Relationships>
</file>

<file path=ppt/charts/_rels/chart4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3.xlsx"/></Relationships>
</file>

<file path=ppt/charts/_rels/chart45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54.xlsx"/><Relationship Id="rId1" Type="http://schemas.openxmlformats.org/officeDocument/2006/relationships/themeOverride" Target="../theme/themeOverride158.xml"/></Relationships>
</file>

<file path=ppt/charts/_rels/chart4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5.xlsx"/></Relationships>
</file>

<file path=ppt/charts/_rels/chart4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6.xlsx"/></Relationships>
</file>

<file path=ppt/charts/_rels/chart45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57.xlsx"/><Relationship Id="rId1" Type="http://schemas.openxmlformats.org/officeDocument/2006/relationships/themeOverride" Target="../theme/themeOverride159.xml"/></Relationships>
</file>

<file path=ppt/charts/_rels/chart4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8.xlsx"/></Relationships>
</file>

<file path=ppt/charts/_rels/chart4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9.xlsx"/></Relationships>
</file>

<file path=ppt/charts/_rels/chart46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60.xlsx"/><Relationship Id="rId1" Type="http://schemas.openxmlformats.org/officeDocument/2006/relationships/themeOverride" Target="../theme/themeOverride160.xml"/></Relationships>
</file>

<file path=ppt/charts/_rels/chart4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1.xlsx"/></Relationships>
</file>

<file path=ppt/charts/_rels/chart4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2.xlsx"/></Relationships>
</file>

<file path=ppt/charts/_rels/chart46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63.xlsx"/><Relationship Id="rId1" Type="http://schemas.openxmlformats.org/officeDocument/2006/relationships/themeOverride" Target="../theme/themeOverride161.xml"/></Relationships>
</file>

<file path=ppt/charts/_rels/chart4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4.xlsx"/></Relationships>
</file>

<file path=ppt/charts/_rels/chart4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5.xlsx"/></Relationships>
</file>

<file path=ppt/charts/_rels/chart46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66.xlsx"/><Relationship Id="rId1" Type="http://schemas.openxmlformats.org/officeDocument/2006/relationships/themeOverride" Target="../theme/themeOverride162.xml"/></Relationships>
</file>

<file path=ppt/charts/_rels/chart4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7.xlsx"/></Relationships>
</file>

<file path=ppt/charts/_rels/chart4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8.xlsx"/></Relationships>
</file>

<file path=ppt/charts/_rels/chart46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69.xlsx"/><Relationship Id="rId1" Type="http://schemas.openxmlformats.org/officeDocument/2006/relationships/themeOverride" Target="../theme/themeOverride163.xml"/></Relationships>
</file>

<file path=ppt/charts/_rels/chart4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0.xlsx"/></Relationships>
</file>

<file path=ppt/charts/_rels/chart4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1.xlsx"/></Relationships>
</file>

<file path=ppt/charts/_rels/chart47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72.xlsx"/><Relationship Id="rId1" Type="http://schemas.openxmlformats.org/officeDocument/2006/relationships/themeOverride" Target="../theme/themeOverride164.xml"/></Relationships>
</file>

<file path=ppt/charts/_rels/chart4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3.xlsx"/></Relationships>
</file>

<file path=ppt/charts/_rels/chart4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4.xlsx"/></Relationships>
</file>

<file path=ppt/charts/_rels/chart47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75.xlsx"/><Relationship Id="rId1" Type="http://schemas.openxmlformats.org/officeDocument/2006/relationships/themeOverride" Target="../theme/themeOverride165.xml"/></Relationships>
</file>

<file path=ppt/charts/_rels/chart47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6.xlsx"/></Relationships>
</file>

<file path=ppt/charts/_rels/chart4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7.xlsx"/></Relationships>
</file>

<file path=ppt/charts/_rels/chart47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78.xlsx"/><Relationship Id="rId1" Type="http://schemas.openxmlformats.org/officeDocument/2006/relationships/themeOverride" Target="../theme/themeOverride166.xml"/></Relationships>
</file>

<file path=ppt/charts/_rels/chart4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9.xlsx"/></Relationships>
</file>

<file path=ppt/charts/_rels/chart48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0.xlsx"/></Relationships>
</file>

<file path=ppt/charts/_rels/chart48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81.xlsx"/><Relationship Id="rId1" Type="http://schemas.openxmlformats.org/officeDocument/2006/relationships/themeOverride" Target="../theme/themeOverride167.xml"/></Relationships>
</file>

<file path=ppt/charts/_rels/chart48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2.xlsx"/></Relationships>
</file>

<file path=ppt/charts/_rels/chart48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3.xlsx"/></Relationships>
</file>

<file path=ppt/charts/_rels/chart48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84.xlsx"/><Relationship Id="rId1" Type="http://schemas.openxmlformats.org/officeDocument/2006/relationships/themeOverride" Target="../theme/themeOverride168.xml"/></Relationships>
</file>

<file path=ppt/charts/_rels/chart48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5.xlsx"/></Relationships>
</file>

<file path=ppt/charts/_rels/chart48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6.xlsx"/></Relationships>
</file>

<file path=ppt/charts/_rels/chart48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87.xlsx"/><Relationship Id="rId1" Type="http://schemas.openxmlformats.org/officeDocument/2006/relationships/themeOverride" Target="../theme/themeOverride169.xml"/></Relationships>
</file>

<file path=ppt/charts/_rels/chart48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8.xlsx"/></Relationships>
</file>

<file path=ppt/charts/_rels/chart4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9.xlsx"/></Relationships>
</file>

<file path=ppt/charts/_rels/chart49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90.xlsx"/><Relationship Id="rId1" Type="http://schemas.openxmlformats.org/officeDocument/2006/relationships/themeOverride" Target="../theme/themeOverride170.xml"/></Relationships>
</file>

<file path=ppt/charts/_rels/chart4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1.xlsx"/></Relationships>
</file>

<file path=ppt/charts/_rels/chart49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2.xlsx"/></Relationships>
</file>

<file path=ppt/charts/_rels/chart49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93.xlsx"/><Relationship Id="rId1" Type="http://schemas.openxmlformats.org/officeDocument/2006/relationships/themeOverride" Target="../theme/themeOverride171.xml"/></Relationships>
</file>

<file path=ppt/charts/_rels/chart49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4.xlsx"/></Relationships>
</file>

<file path=ppt/charts/_rels/chart4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5.xlsx"/></Relationships>
</file>

<file path=ppt/charts/_rels/chart49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96.xlsx"/><Relationship Id="rId1" Type="http://schemas.openxmlformats.org/officeDocument/2006/relationships/themeOverride" Target="../theme/themeOverride172.xml"/></Relationships>
</file>

<file path=ppt/charts/_rels/chart49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7.xlsx"/></Relationships>
</file>

<file path=ppt/charts/_rels/chart4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8.xlsx"/></Relationships>
</file>

<file path=ppt/charts/_rels/chart49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99.xlsx"/><Relationship Id="rId1" Type="http://schemas.openxmlformats.org/officeDocument/2006/relationships/themeOverride" Target="../theme/themeOverride173.xml"/></Relationships>
</file>

<file path=ppt/charts/_rels/chart50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0.xlsx"/></Relationships>
</file>

<file path=ppt/charts/_rels/chart50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1.xlsx"/></Relationships>
</file>

<file path=ppt/charts/_rels/chart50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02.xlsx"/><Relationship Id="rId1" Type="http://schemas.openxmlformats.org/officeDocument/2006/relationships/themeOverride" Target="../theme/themeOverride174.xml"/></Relationships>
</file>

<file path=ppt/charts/_rels/chart50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3.xlsx"/></Relationships>
</file>

<file path=ppt/charts/_rels/chart50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4.xlsx"/></Relationships>
</file>

<file path=ppt/charts/_rels/chart50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05.xlsx"/><Relationship Id="rId1" Type="http://schemas.openxmlformats.org/officeDocument/2006/relationships/themeOverride" Target="../theme/themeOverride175.xml"/></Relationships>
</file>

<file path=ppt/charts/_rels/chart50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6.xlsx"/></Relationships>
</file>

<file path=ppt/charts/_rels/chart50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7.xlsx"/></Relationships>
</file>

<file path=ppt/charts/_rels/chart50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08.xlsx"/><Relationship Id="rId1" Type="http://schemas.openxmlformats.org/officeDocument/2006/relationships/themeOverride" Target="../theme/themeOverride176.xml"/></Relationships>
</file>

<file path=ppt/charts/_rels/chart50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9.xlsx"/></Relationships>
</file>

<file path=ppt/charts/_rels/chart5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0.xlsx"/></Relationships>
</file>

<file path=ppt/charts/_rels/chart5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11.xlsx"/><Relationship Id="rId1" Type="http://schemas.openxmlformats.org/officeDocument/2006/relationships/themeOverride" Target="../theme/themeOverride177.xml"/></Relationships>
</file>

<file path=ppt/charts/_rels/chart5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2.xlsx"/></Relationships>
</file>

<file path=ppt/charts/_rels/chart5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3.xlsx"/></Relationships>
</file>

<file path=ppt/charts/_rels/chart5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14.xlsx"/><Relationship Id="rId1" Type="http://schemas.openxmlformats.org/officeDocument/2006/relationships/themeOverride" Target="../theme/themeOverride178.xml"/></Relationships>
</file>

<file path=ppt/charts/_rels/chart5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5.xlsx"/></Relationships>
</file>

<file path=ppt/charts/_rels/chart5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6.xlsx"/></Relationships>
</file>

<file path=ppt/charts/_rels/chart5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17.xlsx"/><Relationship Id="rId1" Type="http://schemas.openxmlformats.org/officeDocument/2006/relationships/themeOverride" Target="../theme/themeOverride179.xml"/></Relationships>
</file>

<file path=ppt/charts/_rels/chart5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8.xlsx"/></Relationships>
</file>

<file path=ppt/charts/_rels/chart5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9.xlsx"/></Relationships>
</file>

<file path=ppt/charts/_rels/chart5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20.xlsx"/><Relationship Id="rId1" Type="http://schemas.openxmlformats.org/officeDocument/2006/relationships/themeOverride" Target="../theme/themeOverride180.xml"/></Relationships>
</file>

<file path=ppt/charts/_rels/chart5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1.xlsx"/></Relationships>
</file>

<file path=ppt/charts/_rels/chart5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2.xlsx"/></Relationships>
</file>

<file path=ppt/charts/_rels/chart5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23.xlsx"/><Relationship Id="rId1" Type="http://schemas.openxmlformats.org/officeDocument/2006/relationships/themeOverride" Target="../theme/themeOverride181.xml"/></Relationships>
</file>

<file path=ppt/charts/_rels/chart5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4.xlsx"/></Relationships>
</file>

<file path=ppt/charts/_rels/chart5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5.xlsx"/></Relationships>
</file>

<file path=ppt/charts/_rels/chart5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26.xlsx"/><Relationship Id="rId1" Type="http://schemas.openxmlformats.org/officeDocument/2006/relationships/themeOverride" Target="../theme/themeOverride182.xml"/></Relationships>
</file>

<file path=ppt/charts/_rels/chart5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7.xlsx"/></Relationships>
</file>

<file path=ppt/charts/_rels/chart5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8.xlsx"/></Relationships>
</file>

<file path=ppt/charts/_rels/chart5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29.xlsx"/><Relationship Id="rId1" Type="http://schemas.openxmlformats.org/officeDocument/2006/relationships/themeOverride" Target="../theme/themeOverride183.xml"/></Relationships>
</file>

<file path=ppt/charts/_rels/chart5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0.xlsx"/></Relationships>
</file>

<file path=ppt/charts/_rels/chart5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1.xlsx"/></Relationships>
</file>

<file path=ppt/charts/_rels/chart5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32.xlsx"/><Relationship Id="rId1" Type="http://schemas.openxmlformats.org/officeDocument/2006/relationships/themeOverride" Target="../theme/themeOverride184.xml"/></Relationships>
</file>

<file path=ppt/charts/_rels/chart5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3.xlsx"/></Relationships>
</file>

<file path=ppt/charts/_rels/chart5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4.xlsx"/></Relationships>
</file>

<file path=ppt/charts/_rels/chart5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35.xlsx"/><Relationship Id="rId1" Type="http://schemas.openxmlformats.org/officeDocument/2006/relationships/themeOverride" Target="../theme/themeOverride185.xml"/></Relationships>
</file>

<file path=ppt/charts/_rels/chart5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45630275678783E-2"/>
          <c:y val="3.3035946751823891E-2"/>
          <c:w val="0.90389057046035104"/>
          <c:h val="0.933928106496352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일반도민</c:v>
                </c:pt>
                <c:pt idx="1">
                  <c:v>비 공무원 참여사업</c:v>
                </c:pt>
                <c:pt idx="2">
                  <c:v>특정수혜자</c:v>
                </c:pt>
                <c:pt idx="3">
                  <c:v>내부고객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</c:v>
                </c:pt>
                <c:pt idx="1">
                  <c:v>13</c:v>
                </c:pt>
                <c:pt idx="2">
                  <c:v>68</c:v>
                </c:pt>
                <c:pt idx="3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2"/>
        <c:axId val="40354944"/>
        <c:axId val="40332672"/>
      </c:barChart>
      <c:valAx>
        <c:axId val="40332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354944"/>
        <c:crosses val="autoZero"/>
        <c:crossBetween val="between"/>
      </c:valAx>
      <c:catAx>
        <c:axId val="40354944"/>
        <c:scaling>
          <c:orientation val="minMax"/>
        </c:scaling>
        <c:delete val="0"/>
        <c:axPos val="l"/>
        <c:majorTickMark val="none"/>
        <c:minorTickMark val="none"/>
        <c:tickLblPos val="none"/>
        <c:crossAx val="4033267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45630275678783E-2"/>
          <c:y val="3.3035946751823891E-2"/>
          <c:w val="0.90389057046035104"/>
          <c:h val="0.933928106496352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정책서포터즈</c:v>
                </c:pt>
                <c:pt idx="1">
                  <c:v>일반도민</c:v>
                </c:pt>
                <c:pt idx="2">
                  <c:v>사업참여자</c:v>
                </c:pt>
                <c:pt idx="3">
                  <c:v>특정수혜자</c:v>
                </c:pt>
                <c:pt idx="4">
                  <c:v>내부고객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1014</c:v>
                </c:pt>
                <c:pt idx="1">
                  <c:v>299</c:v>
                </c:pt>
                <c:pt idx="2">
                  <c:v>323</c:v>
                </c:pt>
                <c:pt idx="3">
                  <c:v>859</c:v>
                </c:pt>
                <c:pt idx="4">
                  <c:v>401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2"/>
        <c:axId val="43797504"/>
        <c:axId val="43795968"/>
      </c:barChart>
      <c:valAx>
        <c:axId val="43795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797504"/>
        <c:crosses val="autoZero"/>
        <c:crossBetween val="between"/>
      </c:valAx>
      <c:catAx>
        <c:axId val="437975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ko-KR"/>
          </a:p>
        </c:txPr>
        <c:crossAx val="4379596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2015년</c:v>
                </c:pt>
              </c:strCache>
            </c:strRef>
          </c:tx>
          <c:spPr>
            <a:solidFill>
              <a:srgbClr val="002060"/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 formatCode="0.00">
                  <c:v>78.832872928176798</c:v>
                </c:pt>
                <c:pt idx="1">
                  <c:v>78.907688766114177</c:v>
                </c:pt>
                <c:pt idx="2" formatCode="0.0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2014년</c:v>
                </c:pt>
              </c:strCache>
            </c:strRef>
          </c:tx>
          <c:spPr>
            <a:solidFill>
              <a:schemeClr val="bg1"/>
            </a:solidFill>
            <a:ln w="635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전반적만족도</c:v>
                </c:pt>
                <c:pt idx="1">
                  <c:v>요소만족도</c:v>
                </c:pt>
                <c:pt idx="2">
                  <c:v>종합만족도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 formatCode="#,##0.00">
                  <c:v>82.98</c:v>
                </c:pt>
                <c:pt idx="1">
                  <c:v>82.96</c:v>
                </c:pt>
                <c:pt idx="2">
                  <c:v>82.98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2013년</c:v>
                </c:pt>
              </c:strCache>
            </c:strRef>
          </c:tx>
          <c:spPr>
            <a:solidFill>
              <a:schemeClr val="bg1"/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전반적만족도</c:v>
                </c:pt>
                <c:pt idx="1">
                  <c:v>요소만족도</c:v>
                </c:pt>
                <c:pt idx="2">
                  <c:v>종합만족도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 formatCode="#,##0.00">
                  <c:v>74.040000000000006</c:v>
                </c:pt>
                <c:pt idx="1">
                  <c:v>74.61</c:v>
                </c:pt>
                <c:pt idx="2">
                  <c:v>73.459999999999994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69756544"/>
        <c:axId val="169758080"/>
      </c:barChart>
      <c:catAx>
        <c:axId val="1697565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200"/>
            </a:pPr>
            <a:endParaRPr lang="ko-KR"/>
          </a:p>
        </c:txPr>
        <c:crossAx val="169758080"/>
        <c:crosses val="autoZero"/>
        <c:auto val="1"/>
        <c:lblAlgn val="ctr"/>
        <c:lblOffset val="100"/>
        <c:noMultiLvlLbl val="0"/>
      </c:catAx>
      <c:valAx>
        <c:axId val="169758080"/>
        <c:scaling>
          <c:orientation val="minMax"/>
          <c:max val="100"/>
          <c:min val="60"/>
        </c:scaling>
        <c:delete val="0"/>
        <c:axPos val="b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6975654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77167043517584444"/>
          <c:y val="0.37714575014684032"/>
          <c:w val="0.18856889414547606"/>
          <c:h val="0.25405158606410755"/>
        </c:manualLayout>
      </c:layout>
      <c:overlay val="0"/>
      <c:txPr>
        <a:bodyPr/>
        <a:lstStyle/>
        <a:p>
          <a:pPr>
            <a:defRPr sz="12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436548223350297"/>
          <c:y val="6.4971751412429404E-2"/>
          <c:w val="0.82994923857868708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2015년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86.740331491712709</c:v>
                </c:pt>
                <c:pt idx="1">
                  <c:v>78.584254143646405</c:v>
                </c:pt>
                <c:pt idx="2">
                  <c:v>74.716850828729278</c:v>
                </c:pt>
                <c:pt idx="3">
                  <c:v>78.812154696132595</c:v>
                </c:pt>
                <c:pt idx="4">
                  <c:v>79.129834254143645</c:v>
                </c:pt>
                <c:pt idx="5">
                  <c:v>75.462707182320443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2014년</c:v>
                </c:pt>
              </c:strCache>
            </c:strRef>
          </c:tx>
          <c:spPr>
            <a:ln w="28575">
              <a:solidFill>
                <a:sysClr val="window" lastClr="FFFFFF">
                  <a:lumMod val="85000"/>
                </a:sysClr>
              </a:solidFill>
              <a:prstDash val="solid"/>
            </a:ln>
          </c:spPr>
          <c:marker>
            <c:spPr>
              <a:pattFill prst="ltUpDiag">
                <a:fgClr>
                  <a:sysClr val="window" lastClr="FFFFFF">
                    <a:lumMod val="85000"/>
                  </a:sysClr>
                </a:fgClr>
                <a:bgClr>
                  <a:sysClr val="window" lastClr="FFFFFF"/>
                </a:bgClr>
              </a:pattFill>
              <a:ln w="28575">
                <a:solidFill>
                  <a:sysClr val="window" lastClr="FFFFFF">
                    <a:lumMod val="85000"/>
                  </a:sysClr>
                </a:solidFill>
              </a:ln>
            </c:spPr>
          </c:marker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89.6</c:v>
                </c:pt>
                <c:pt idx="1">
                  <c:v>82.7</c:v>
                </c:pt>
                <c:pt idx="2">
                  <c:v>79.099999999999994</c:v>
                </c:pt>
                <c:pt idx="3">
                  <c:v>83.5</c:v>
                </c:pt>
                <c:pt idx="4">
                  <c:v>83</c:v>
                </c:pt>
                <c:pt idx="5">
                  <c:v>79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9350656"/>
        <c:axId val="169351424"/>
      </c:lineChart>
      <c:catAx>
        <c:axId val="1693506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693514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69351424"/>
        <c:scaling>
          <c:orientation val="minMax"/>
          <c:min val="70"/>
        </c:scaling>
        <c:delete val="1"/>
        <c:axPos val="l"/>
        <c:numFmt formatCode="0.00" sourceLinked="1"/>
        <c:majorTickMark val="out"/>
        <c:minorTickMark val="none"/>
        <c:tickLblPos val="nextTo"/>
        <c:crossAx val="16935065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8558233499190901"/>
          <c:y val="0.15103441926763636"/>
          <c:w val="0.24029050535603574"/>
          <c:h val="0.18495548250481864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643888297281797E-2"/>
          <c:y val="6.4971881111714397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3농혁신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4F81BD">
                  <a:lumMod val="5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87.926086956521758</c:v>
                </c:pt>
                <c:pt idx="1">
                  <c:v>79.747826086956508</c:v>
                </c:pt>
                <c:pt idx="2">
                  <c:v>75.117391304347848</c:v>
                </c:pt>
                <c:pt idx="3">
                  <c:v>79.36521739130437</c:v>
                </c:pt>
                <c:pt idx="4">
                  <c:v>79.79130434782607</c:v>
                </c:pt>
                <c:pt idx="5">
                  <c:v>76.752173913043464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행정혁신</c:v>
                </c:pt>
              </c:strCache>
            </c:strRef>
          </c:tx>
          <c:spPr>
            <a:ln w="28575">
              <a:solidFill>
                <a:srgbClr val="F79646">
                  <a:lumMod val="60000"/>
                  <a:lumOff val="40000"/>
                </a:srgbClr>
              </a:solidFill>
              <a:prstDash val="solid"/>
            </a:ln>
          </c:spPr>
          <c:marker>
            <c:spPr>
              <a:solidFill>
                <a:srgbClr val="F79646">
                  <a:lumMod val="75000"/>
                </a:srgbClr>
              </a:solidFill>
              <a:ln w="28575">
                <a:solidFill>
                  <a:srgbClr val="F79646">
                    <a:lumMod val="60000"/>
                    <a:lumOff val="4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84.175999999999988</c:v>
                </c:pt>
                <c:pt idx="1">
                  <c:v>75.807999999999993</c:v>
                </c:pt>
                <c:pt idx="2">
                  <c:v>73.296000000000021</c:v>
                </c:pt>
                <c:pt idx="3">
                  <c:v>77.688000000000017</c:v>
                </c:pt>
                <c:pt idx="4">
                  <c:v>77.823999999999998</c:v>
                </c:pt>
                <c:pt idx="5">
                  <c:v>73.48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9144704"/>
        <c:axId val="169146624"/>
      </c:lineChart>
      <c:catAx>
        <c:axId val="1691447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691466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69146624"/>
        <c:scaling>
          <c:orientation val="minMax"/>
          <c:min val="70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16914470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8558233499190901"/>
          <c:y val="0.15103441926763636"/>
          <c:w val="0.31441763635850034"/>
          <c:h val="0.18982056762264526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013615927344257E-4"/>
          <c:y val="0.12183711183985234"/>
          <c:w val="0.97374764266698921"/>
          <c:h val="0.6680421345529028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2015년 3+3 정책과제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Lbls>
            <c:numFmt formatCode="#,##0.00_);[Red]\(#,##0.0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행정혁신</c:v>
                </c:pt>
                <c:pt idx="1">
                  <c:v>자치혁신</c:v>
                </c:pt>
                <c:pt idx="2">
                  <c:v>3농혁신</c:v>
                </c:pt>
                <c:pt idx="3">
                  <c:v>행복한성장</c:v>
                </c:pt>
                <c:pt idx="4">
                  <c:v>행복할권리</c:v>
                </c:pt>
                <c:pt idx="5">
                  <c:v>행복한 환경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76.710666666666654</c:v>
                </c:pt>
                <c:pt idx="1">
                  <c:v>77.053703703703704</c:v>
                </c:pt>
                <c:pt idx="2">
                  <c:v>79.643840579710144</c:v>
                </c:pt>
                <c:pt idx="3">
                  <c:v>78.55416666666666</c:v>
                </c:pt>
                <c:pt idx="4">
                  <c:v>78.281981981981971</c:v>
                </c:pt>
                <c:pt idx="5">
                  <c:v>79.283333333333331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7"/>
        <c:axId val="169178624"/>
        <c:axId val="169313408"/>
      </c:barChart>
      <c:catAx>
        <c:axId val="169178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69313408"/>
        <c:crosses val="autoZero"/>
        <c:auto val="0"/>
        <c:lblAlgn val="ctr"/>
        <c:lblOffset val="100"/>
        <c:tickMarkSkip val="1"/>
        <c:noMultiLvlLbl val="0"/>
      </c:catAx>
      <c:valAx>
        <c:axId val="1693134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917862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2702273366421671"/>
          <c:w val="0.9872685276937988"/>
          <c:h val="0.679573028307893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86.740331491712709</c:v>
                </c:pt>
                <c:pt idx="1">
                  <c:v>78.584254143646405</c:v>
                </c:pt>
                <c:pt idx="2">
                  <c:v>74.716850828729278</c:v>
                </c:pt>
                <c:pt idx="3">
                  <c:v>78.812154696132595</c:v>
                </c:pt>
                <c:pt idx="4">
                  <c:v>79.129834254143645</c:v>
                </c:pt>
                <c:pt idx="5">
                  <c:v>75.462707182320443</c:v>
                </c:pt>
                <c:pt idx="6">
                  <c:v>78.832872928176798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행정혁신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84.175999999999988</c:v>
                </c:pt>
                <c:pt idx="1">
                  <c:v>75.807999999999993</c:v>
                </c:pt>
                <c:pt idx="2">
                  <c:v>73.296000000000021</c:v>
                </c:pt>
                <c:pt idx="3">
                  <c:v>77.688000000000017</c:v>
                </c:pt>
                <c:pt idx="4">
                  <c:v>77.823999999999998</c:v>
                </c:pt>
                <c:pt idx="5">
                  <c:v>73.48</c:v>
                </c:pt>
                <c:pt idx="6">
                  <c:v>76.376000000000033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70623744"/>
        <c:axId val="170625280"/>
      </c:barChart>
      <c:catAx>
        <c:axId val="1706237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706252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06252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62374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972596308"/>
          <c:y val="1.1381156485932001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 평균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일 잘하는 지방정부로 가는 행정혁신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76.710666666666668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-65"/>
        <c:axId val="170697088"/>
        <c:axId val="170698624"/>
      </c:barChart>
      <c:catAx>
        <c:axId val="17069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70698624"/>
        <c:crosses val="autoZero"/>
        <c:auto val="1"/>
        <c:lblAlgn val="ctr"/>
        <c:lblOffset val="100"/>
        <c:tickMarkSkip val="1"/>
        <c:noMultiLvlLbl val="0"/>
      </c:catAx>
      <c:valAx>
        <c:axId val="1706986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706970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행정의 신뢰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1" i="0">
                      <a:solidFill>
                        <a:schemeClr val="bg1"/>
                      </a:solidFill>
                    </a:defRPr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 i="0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73.174999999999997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행정혁신의 내재화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#,##0.00</c:formatCode>
                <c:ptCount val="1"/>
                <c:pt idx="0">
                  <c:v>77.308333333333337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업무협업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  <c:pt idx="0">
                  <c:v>78.349999999999994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자기주도적 행정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78.76666666666668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60"/>
        <c:axId val="170760064"/>
        <c:axId val="170761600"/>
      </c:barChart>
      <c:catAx>
        <c:axId val="170760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70761600"/>
        <c:crosses val="autoZero"/>
        <c:auto val="1"/>
        <c:lblAlgn val="ctr"/>
        <c:lblOffset val="100"/>
        <c:noMultiLvlLbl val="0"/>
      </c:catAx>
      <c:valAx>
        <c:axId val="170761600"/>
        <c:scaling>
          <c:orientation val="minMax"/>
        </c:scaling>
        <c:delete val="0"/>
        <c:axPos val="b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707600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 평균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주민이 주인되는 자치혁신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77.053703703703704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-65"/>
        <c:axId val="165003648"/>
        <c:axId val="169268736"/>
      </c:barChart>
      <c:catAx>
        <c:axId val="16500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69268736"/>
        <c:crosses val="autoZero"/>
        <c:auto val="1"/>
        <c:lblAlgn val="ctr"/>
        <c:lblOffset val="100"/>
        <c:tickMarkSkip val="1"/>
        <c:noMultiLvlLbl val="0"/>
      </c:catAx>
      <c:valAx>
        <c:axId val="1692687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650036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거버넌스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76.955555555555549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참여와 자치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77.102777777777774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60"/>
        <c:axId val="147739392"/>
        <c:axId val="147740928"/>
      </c:barChart>
      <c:catAx>
        <c:axId val="147739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47740928"/>
        <c:crosses val="autoZero"/>
        <c:auto val="1"/>
        <c:lblAlgn val="ctr"/>
        <c:lblOffset val="100"/>
        <c:noMultiLvlLbl val="0"/>
      </c:catAx>
      <c:valAx>
        <c:axId val="147740928"/>
        <c:scaling>
          <c:orientation val="minMax"/>
          <c:max val="85"/>
          <c:min val="60"/>
        </c:scaling>
        <c:delete val="0"/>
        <c:axPos val="b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477393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2702273366421671"/>
          <c:w val="0.9872685276937988"/>
          <c:h val="0.679573028307893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86.740331491712709</c:v>
                </c:pt>
                <c:pt idx="1">
                  <c:v>78.584254143646405</c:v>
                </c:pt>
                <c:pt idx="2">
                  <c:v>74.716850828729278</c:v>
                </c:pt>
                <c:pt idx="3">
                  <c:v>78.812154696132595</c:v>
                </c:pt>
                <c:pt idx="4">
                  <c:v>79.129834254143645</c:v>
                </c:pt>
                <c:pt idx="5">
                  <c:v>75.462707182320443</c:v>
                </c:pt>
                <c:pt idx="6">
                  <c:v>78.832872928176798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자치혁신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85.35555555555554</c:v>
                </c:pt>
                <c:pt idx="1">
                  <c:v>78.022222222222226</c:v>
                </c:pt>
                <c:pt idx="2">
                  <c:v>72.86666666666666</c:v>
                </c:pt>
                <c:pt idx="3">
                  <c:v>77.2</c:v>
                </c:pt>
                <c:pt idx="4">
                  <c:v>77.466666666666669</c:v>
                </c:pt>
                <c:pt idx="5">
                  <c:v>72.933333333333351</c:v>
                </c:pt>
                <c:pt idx="6">
                  <c:v>76.799999999999983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48668416"/>
        <c:axId val="148669952"/>
      </c:barChart>
      <c:catAx>
        <c:axId val="1486684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486699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86699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86684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972596308"/>
          <c:y val="1.1381156485932001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 평균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농어촌에 희망주는 3농 혁신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79.643840579710144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-65"/>
        <c:axId val="148555648"/>
        <c:axId val="148557184"/>
      </c:barChart>
      <c:catAx>
        <c:axId val="14855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48557184"/>
        <c:crosses val="autoZero"/>
        <c:auto val="1"/>
        <c:lblAlgn val="ctr"/>
        <c:lblOffset val="100"/>
        <c:tickMarkSkip val="1"/>
        <c:noMultiLvlLbl val="0"/>
      </c:catAx>
      <c:valAx>
        <c:axId val="1485571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485556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살기 좋은
농어촌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76.089583333333323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행복한
농어업인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0">
                    <a:solidFill>
                      <a:schemeClr val="tx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#,##0.00</c:formatCode>
                <c:ptCount val="1"/>
                <c:pt idx="0">
                  <c:v>78.358333333333334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지속가능한
농어업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80.934444444444452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60"/>
        <c:axId val="148478592"/>
        <c:axId val="148496768"/>
      </c:barChart>
      <c:catAx>
        <c:axId val="148478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48496768"/>
        <c:crosses val="autoZero"/>
        <c:auto val="1"/>
        <c:lblAlgn val="ctr"/>
        <c:lblOffset val="100"/>
        <c:noMultiLvlLbl val="0"/>
      </c:catAx>
      <c:valAx>
        <c:axId val="148496768"/>
        <c:scaling>
          <c:orientation val="minMax"/>
          <c:max val="85"/>
          <c:min val="60"/>
        </c:scaling>
        <c:delete val="0"/>
        <c:axPos val="b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484785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2702273366421671"/>
          <c:w val="0.9872685276937988"/>
          <c:h val="0.679573028307893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86.740331491712709</c:v>
                </c:pt>
                <c:pt idx="1">
                  <c:v>78.584254143646405</c:v>
                </c:pt>
                <c:pt idx="2">
                  <c:v>74.716850828729278</c:v>
                </c:pt>
                <c:pt idx="3">
                  <c:v>78.812154696132595</c:v>
                </c:pt>
                <c:pt idx="4">
                  <c:v>79.129834254143645</c:v>
                </c:pt>
                <c:pt idx="5">
                  <c:v>75.462707182320443</c:v>
                </c:pt>
                <c:pt idx="6">
                  <c:v>78.832872928176798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3농혁신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87.926086956521758</c:v>
                </c:pt>
                <c:pt idx="1">
                  <c:v>79.747826086956508</c:v>
                </c:pt>
                <c:pt idx="2">
                  <c:v>75.117391304347848</c:v>
                </c:pt>
                <c:pt idx="3">
                  <c:v>79.36521739130437</c:v>
                </c:pt>
                <c:pt idx="4">
                  <c:v>79.79130434782607</c:v>
                </c:pt>
                <c:pt idx="5">
                  <c:v>76.752173913043464</c:v>
                </c:pt>
                <c:pt idx="6">
                  <c:v>79.50434782608697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48612224"/>
        <c:axId val="148613760"/>
      </c:barChart>
      <c:catAx>
        <c:axId val="1486122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4861376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86137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861222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972596308"/>
          <c:y val="1.1381156485932001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 평균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자영업에서 기업까지 행복한 성장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78.55416666666666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-65"/>
        <c:axId val="149100032"/>
        <c:axId val="149101568"/>
      </c:barChart>
      <c:catAx>
        <c:axId val="14910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49101568"/>
        <c:crosses val="autoZero"/>
        <c:auto val="1"/>
        <c:lblAlgn val="ctr"/>
        <c:lblOffset val="100"/>
        <c:tickMarkSkip val="1"/>
        <c:noMultiLvlLbl val="0"/>
      </c:catAx>
      <c:valAx>
        <c:axId val="1491015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491000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충남경제발전
비전수립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</a:defRPr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</c:f>
              <c:numCache>
                <c:formatCode>General</c:formatCode>
                <c:ptCount val="1"/>
                <c:pt idx="0">
                  <c:v>70.166666666666671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문화∙관광 콘텐츠 산업 육성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</c:f>
              <c:numCache>
                <c:formatCode>0.00</c:formatCode>
                <c:ptCount val="1"/>
                <c:pt idx="0">
                  <c:v>73.946666666666673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산업기반 조성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</c:f>
              <c:numCache>
                <c:formatCode>0.00</c:formatCode>
                <c:ptCount val="1"/>
                <c:pt idx="0">
                  <c:v>79.785087719298247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신성장동력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Sheet1!$B$5</c:f>
              <c:numCache>
                <c:formatCode>#,##0.00</c:formatCode>
                <c:ptCount val="1"/>
                <c:pt idx="0">
                  <c:v>80.708333333333329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쾌적한 도시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Sheet1!$B$6</c:f>
              <c:numCache>
                <c:formatCode>#,##0</c:formatCode>
                <c:ptCount val="1"/>
                <c:pt idx="0">
                  <c:v>82.283333333333331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60"/>
        <c:axId val="149172224"/>
        <c:axId val="149173760"/>
      </c:barChart>
      <c:catAx>
        <c:axId val="149172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49173760"/>
        <c:crosses val="autoZero"/>
        <c:auto val="1"/>
        <c:lblAlgn val="ctr"/>
        <c:lblOffset val="100"/>
        <c:noMultiLvlLbl val="0"/>
      </c:catAx>
      <c:valAx>
        <c:axId val="149173760"/>
        <c:scaling>
          <c:orientation val="minMax"/>
          <c:max val="85"/>
          <c:min val="60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491722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2702273366421671"/>
          <c:w val="0.9872685276937988"/>
          <c:h val="0.679573028307893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86.740331491712709</c:v>
                </c:pt>
                <c:pt idx="1">
                  <c:v>78.584254143646405</c:v>
                </c:pt>
                <c:pt idx="2">
                  <c:v>74.716850828729278</c:v>
                </c:pt>
                <c:pt idx="3">
                  <c:v>78.812154696132595</c:v>
                </c:pt>
                <c:pt idx="4">
                  <c:v>79.129834254143645</c:v>
                </c:pt>
                <c:pt idx="5">
                  <c:v>75.462707182320443</c:v>
                </c:pt>
                <c:pt idx="6">
                  <c:v>78.832872928176798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행복한 성장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87.857142857142847</c:v>
                </c:pt>
                <c:pt idx="1">
                  <c:v>78.571428571428598</c:v>
                </c:pt>
                <c:pt idx="2">
                  <c:v>74.171428571428578</c:v>
                </c:pt>
                <c:pt idx="3">
                  <c:v>78.292857142857159</c:v>
                </c:pt>
                <c:pt idx="4">
                  <c:v>76.8642857142857</c:v>
                </c:pt>
                <c:pt idx="5">
                  <c:v>74.692857142857136</c:v>
                </c:pt>
                <c:pt idx="6">
                  <c:v>78.699999999999989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49330176"/>
        <c:axId val="149336064"/>
      </c:barChart>
      <c:catAx>
        <c:axId val="1493301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493360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93360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933017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972596308"/>
          <c:y val="1.1381156485932001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 평균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아이에서 어르신까지 행복할 권리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78.281981981981986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-65"/>
        <c:axId val="80415744"/>
        <c:axId val="80448896"/>
      </c:barChart>
      <c:catAx>
        <c:axId val="8041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80448896"/>
        <c:crosses val="autoZero"/>
        <c:auto val="1"/>
        <c:lblAlgn val="ctr"/>
        <c:lblOffset val="100"/>
        <c:tickMarkSkip val="1"/>
        <c:noMultiLvlLbl val="0"/>
      </c:catAx>
      <c:valAx>
        <c:axId val="804488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804157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안전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</c:f>
              <c:numCache>
                <c:formatCode>0.00</c:formatCode>
                <c:ptCount val="1"/>
                <c:pt idx="0">
                  <c:v>77.819230769230771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체육</c:v>
                </c:pt>
              </c:strCache>
            </c:strRef>
          </c:tx>
          <c:spPr>
            <a:solidFill>
              <a:srgbClr val="002060"/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</c:f>
              <c:numCache>
                <c:formatCode>0.00</c:formatCode>
                <c:ptCount val="1"/>
                <c:pt idx="0">
                  <c:v>80.888888888888886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평생교육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</c:f>
              <c:numCache>
                <c:formatCode>0.00</c:formatCode>
                <c:ptCount val="1"/>
                <c:pt idx="0">
                  <c:v>81.169999999999987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응급의료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Sheet1!$B$5</c:f>
              <c:numCache>
                <c:formatCode>0.00</c:formatCode>
                <c:ptCount val="1"/>
                <c:pt idx="0">
                  <c:v>82.36388888888888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60"/>
        <c:axId val="147264256"/>
        <c:axId val="147265792"/>
      </c:barChart>
      <c:catAx>
        <c:axId val="147264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47265792"/>
        <c:crosses val="autoZero"/>
        <c:auto val="1"/>
        <c:lblAlgn val="ctr"/>
        <c:lblOffset val="100"/>
        <c:noMultiLvlLbl val="0"/>
      </c:catAx>
      <c:valAx>
        <c:axId val="147265792"/>
        <c:scaling>
          <c:orientation val="minMax"/>
          <c:max val="85"/>
          <c:min val="60"/>
        </c:scaling>
        <c:delete val="0"/>
        <c:axPos val="b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472642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2702273366421671"/>
          <c:w val="0.9872685276937988"/>
          <c:h val="0.679573028307893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86.740331491712709</c:v>
                </c:pt>
                <c:pt idx="1">
                  <c:v>78.584254143646405</c:v>
                </c:pt>
                <c:pt idx="2">
                  <c:v>74.716850828729278</c:v>
                </c:pt>
                <c:pt idx="3">
                  <c:v>78.812154696132595</c:v>
                </c:pt>
                <c:pt idx="4">
                  <c:v>79.129834254143645</c:v>
                </c:pt>
                <c:pt idx="5">
                  <c:v>75.462707182320443</c:v>
                </c:pt>
                <c:pt idx="6">
                  <c:v>78.832872928176798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행복할 권리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87.21621621621621</c:v>
                </c:pt>
                <c:pt idx="1">
                  <c:v>77.994594594594588</c:v>
                </c:pt>
                <c:pt idx="2">
                  <c:v>73.491891891891896</c:v>
                </c:pt>
                <c:pt idx="3">
                  <c:v>76.935135135135127</c:v>
                </c:pt>
                <c:pt idx="4">
                  <c:v>78.621621621621628</c:v>
                </c:pt>
                <c:pt idx="5">
                  <c:v>74.756756756756772</c:v>
                </c:pt>
                <c:pt idx="6">
                  <c:v>78.394594594594579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47739008"/>
        <c:axId val="147750272"/>
      </c:barChart>
      <c:catAx>
        <c:axId val="1477390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477502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502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773900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972596308"/>
          <c:y val="1.1381156485932001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보육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</a:defRPr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</c:f>
              <c:numCache>
                <c:formatCode>0.00</c:formatCode>
                <c:ptCount val="1"/>
                <c:pt idx="0">
                  <c:v>72.466666666666669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양성평등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</c:f>
              <c:numCache>
                <c:formatCode>0.00</c:formatCode>
                <c:ptCount val="1"/>
                <c:pt idx="0">
                  <c:v>73.550000000000011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약자보호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</c:f>
              <c:numCache>
                <c:formatCode>0.00</c:formatCode>
                <c:ptCount val="1"/>
                <c:pt idx="0">
                  <c:v>74.508333333333326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60"/>
        <c:axId val="149014400"/>
        <c:axId val="149024768"/>
      </c:barChart>
      <c:catAx>
        <c:axId val="149014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49024768"/>
        <c:crosses val="autoZero"/>
        <c:auto val="1"/>
        <c:lblAlgn val="ctr"/>
        <c:lblOffset val="100"/>
        <c:noMultiLvlLbl val="0"/>
      </c:catAx>
      <c:valAx>
        <c:axId val="149024768"/>
        <c:scaling>
          <c:orientation val="minMax"/>
          <c:max val="85"/>
          <c:min val="60"/>
        </c:scaling>
        <c:delete val="0"/>
        <c:axPos val="b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490144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 평균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도랑에서 서해까지 행복한 환경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79.283333333333317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-65"/>
        <c:axId val="148880768"/>
        <c:axId val="148894848"/>
      </c:barChart>
      <c:catAx>
        <c:axId val="14888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48894848"/>
        <c:crosses val="autoZero"/>
        <c:auto val="1"/>
        <c:lblAlgn val="ctr"/>
        <c:lblOffset val="100"/>
        <c:tickMarkSkip val="1"/>
        <c:noMultiLvlLbl val="0"/>
      </c:catAx>
      <c:valAx>
        <c:axId val="1488948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488807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에너지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>
                <a:noFill/>
              </c:spPr>
              <c:txPr>
                <a:bodyPr/>
                <a:lstStyle/>
                <a:p>
                  <a:pPr>
                    <a:defRPr sz="1000" b="0">
                      <a:solidFill>
                        <a:schemeClr val="tx1"/>
                      </a:solidFill>
                    </a:defRPr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000" b="0">
                    <a:solidFill>
                      <a:schemeClr val="tx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</c:f>
              <c:numCache>
                <c:formatCode>General</c:formatCode>
                <c:ptCount val="1"/>
                <c:pt idx="0">
                  <c:v>76.288888888888877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문화부흥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</c:f>
              <c:numCache>
                <c:formatCode>0.00</c:formatCode>
                <c:ptCount val="1"/>
                <c:pt idx="0">
                  <c:v>77.933333333333337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쾌적한 도시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Lbls>
            <c:numFmt formatCode="#,##0.0_);[Red]\(#,##0.0\)" sourceLinked="0"/>
            <c:txPr>
              <a:bodyPr/>
              <a:lstStyle/>
              <a:p>
                <a:pPr>
                  <a:defRPr sz="1000" b="0">
                    <a:solidFill>
                      <a:schemeClr val="tx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</c:f>
              <c:numCache>
                <c:formatCode>#,##0</c:formatCode>
                <c:ptCount val="1"/>
                <c:pt idx="0">
                  <c:v>78.87166666666667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물복지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Sheet1!$B$5</c:f>
              <c:numCache>
                <c:formatCode>#,##0.00</c:formatCode>
                <c:ptCount val="1"/>
                <c:pt idx="0">
                  <c:v>82.325000000000003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기후변화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solidFill>
                  <a:schemeClr val="tx1"/>
                </a:solidFill>
              </a:ln>
            </c:spPr>
          </c:dPt>
          <c:dLbls>
            <c:numFmt formatCode="#,##0.0_);[Red]\(#,##0.0\)" sourceLinked="0"/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Sheet1!$B$6</c:f>
              <c:numCache>
                <c:formatCode>0.00</c:formatCode>
                <c:ptCount val="1"/>
                <c:pt idx="0">
                  <c:v>85.616666666666674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60"/>
        <c:axId val="170178816"/>
        <c:axId val="170184704"/>
      </c:barChart>
      <c:catAx>
        <c:axId val="170178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70184704"/>
        <c:crosses val="autoZero"/>
        <c:auto val="1"/>
        <c:lblAlgn val="ctr"/>
        <c:lblOffset val="100"/>
        <c:noMultiLvlLbl val="0"/>
      </c:catAx>
      <c:valAx>
        <c:axId val="17018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701788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2702273366421671"/>
          <c:w val="0.9872685276937988"/>
          <c:h val="0.679573028307893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86.740331491712709</c:v>
                </c:pt>
                <c:pt idx="1">
                  <c:v>78.584254143646405</c:v>
                </c:pt>
                <c:pt idx="2">
                  <c:v>74.716850828729278</c:v>
                </c:pt>
                <c:pt idx="3">
                  <c:v>78.812154696132595</c:v>
                </c:pt>
                <c:pt idx="4">
                  <c:v>79.129834254143645</c:v>
                </c:pt>
                <c:pt idx="5">
                  <c:v>75.462707182320443</c:v>
                </c:pt>
                <c:pt idx="6">
                  <c:v>78.832872928176798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행복한 환경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 만족도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85.772727272727266</c:v>
                </c:pt>
                <c:pt idx="1">
                  <c:v>77.499999999999972</c:v>
                </c:pt>
                <c:pt idx="2">
                  <c:v>74.263636363636351</c:v>
                </c:pt>
                <c:pt idx="3">
                  <c:v>79.127272727272697</c:v>
                </c:pt>
                <c:pt idx="4">
                  <c:v>80.436363636363652</c:v>
                </c:pt>
                <c:pt idx="5">
                  <c:v>75.5</c:v>
                </c:pt>
                <c:pt idx="6">
                  <c:v>79.800000000000011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70287872"/>
        <c:axId val="170289408"/>
      </c:barChart>
      <c:catAx>
        <c:axId val="1702878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7028940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02894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28787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972596308"/>
          <c:y val="1.1381156485932001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013615927344257E-4"/>
          <c:y val="5.3593059552522838E-2"/>
          <c:w val="0.97374764266698921"/>
          <c:h val="0.73628631486799856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2014년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C00000"/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Lbls>
            <c:numFmt formatCode="#,##0.00_);[Red]\(#,##0.0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도정중장기계획 </c:v>
                </c:pt>
                <c:pt idx="1">
                  <c:v>민선6기 공약</c:v>
                </c:pt>
                <c:pt idx="2">
                  <c:v>지속가능 발전지표</c:v>
                </c:pt>
                <c:pt idx="3">
                  <c:v>기타</c:v>
                </c:pt>
                <c:pt idx="4">
                  <c:v>없음</c:v>
                </c:pt>
              </c:strCache>
            </c:strRef>
          </c:cat>
          <c:val>
            <c:numRef>
              <c:f>Sheet1!$B$2:$F$2</c:f>
              <c:numCache>
                <c:formatCode>0.00</c:formatCode>
                <c:ptCount val="5"/>
                <c:pt idx="0">
                  <c:v>78.355472636815904</c:v>
                </c:pt>
                <c:pt idx="1">
                  <c:v>79.812009803921569</c:v>
                </c:pt>
                <c:pt idx="2">
                  <c:v>79.849999999999994</c:v>
                </c:pt>
                <c:pt idx="3">
                  <c:v>79.474999999999994</c:v>
                </c:pt>
                <c:pt idx="4">
                  <c:v>77.358796296296305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7"/>
        <c:axId val="147021184"/>
        <c:axId val="147432192"/>
      </c:barChart>
      <c:catAx>
        <c:axId val="147021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47432192"/>
        <c:crosses val="autoZero"/>
        <c:auto val="0"/>
        <c:lblAlgn val="ctr"/>
        <c:lblOffset val="100"/>
        <c:tickMarkSkip val="1"/>
        <c:noMultiLvlLbl val="0"/>
      </c:catAx>
      <c:valAx>
        <c:axId val="147432192"/>
        <c:scaling>
          <c:orientation val="minMax"/>
          <c:max val="81"/>
          <c:min val="76"/>
        </c:scaling>
        <c:delete val="1"/>
        <c:axPos val="l"/>
        <c:numFmt formatCode="0.00" sourceLinked="1"/>
        <c:majorTickMark val="out"/>
        <c:minorTickMark val="none"/>
        <c:tickLblPos val="nextTo"/>
        <c:crossAx val="14702118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643888297281797E-2"/>
          <c:y val="6.4971881111714397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설정근거 존재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4F81BD">
                  <a:lumMod val="5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87.08</c:v>
                </c:pt>
                <c:pt idx="1">
                  <c:v>78.53</c:v>
                </c:pt>
                <c:pt idx="2">
                  <c:v>74.27</c:v>
                </c:pt>
                <c:pt idx="3">
                  <c:v>78.569999999999993</c:v>
                </c:pt>
                <c:pt idx="4">
                  <c:v>78.72</c:v>
                </c:pt>
                <c:pt idx="5">
                  <c:v>75.349999999999994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설정근거 없음</c:v>
                </c:pt>
              </c:strCache>
            </c:strRef>
          </c:tx>
          <c:spPr>
            <a:ln w="28575">
              <a:solidFill>
                <a:srgbClr val="F79646">
                  <a:lumMod val="60000"/>
                  <a:lumOff val="40000"/>
                </a:srgbClr>
              </a:solidFill>
              <a:prstDash val="solid"/>
            </a:ln>
          </c:spPr>
          <c:marker>
            <c:spPr>
              <a:solidFill>
                <a:srgbClr val="F79646">
                  <a:lumMod val="75000"/>
                </a:srgbClr>
              </a:solidFill>
              <a:ln w="28575">
                <a:solidFill>
                  <a:srgbClr val="F79646">
                    <a:lumMod val="60000"/>
                    <a:lumOff val="4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85.64</c:v>
                </c:pt>
                <c:pt idx="1">
                  <c:v>76.989999999999995</c:v>
                </c:pt>
                <c:pt idx="2">
                  <c:v>73.34</c:v>
                </c:pt>
                <c:pt idx="3">
                  <c:v>76.92</c:v>
                </c:pt>
                <c:pt idx="4">
                  <c:v>78.44</c:v>
                </c:pt>
                <c:pt idx="5">
                  <c:v>74.069999999999993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9269504"/>
        <c:axId val="170832640"/>
      </c:lineChart>
      <c:catAx>
        <c:axId val="1692695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708326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0832640"/>
        <c:scaling>
          <c:orientation val="minMax"/>
          <c:min val="70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16926950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8558233499190901"/>
          <c:y val="0.15103441926763636"/>
          <c:w val="0.31441763635850034"/>
          <c:h val="0.18982056762264526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  <c:userShapes r:id="rId3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4.5344725622760394E-2"/>
          <c:w val="0.9872685276937988"/>
          <c:h val="0.8107344632768366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실국과제</c:v>
                </c:pt>
              </c:strCache>
            </c:strRef>
          </c:tx>
          <c:spPr>
            <a:solidFill>
              <a:srgbClr val="4F81BD">
                <a:lumMod val="20000"/>
                <a:lumOff val="8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해양수산과</c:v>
                </c:pt>
                <c:pt idx="1">
                  <c:v>복지보건국</c:v>
                </c:pt>
                <c:pt idx="2">
                  <c:v>보건환경연구원</c:v>
                </c:pt>
                <c:pt idx="3">
                  <c:v>환경녹지국</c:v>
                </c:pt>
                <c:pt idx="4">
                  <c:v>공무원교육원</c:v>
                </c:pt>
                <c:pt idx="5">
                  <c:v>자치행정국</c:v>
                </c:pt>
                <c:pt idx="6">
                  <c:v>농정국</c:v>
                </c:pt>
                <c:pt idx="7">
                  <c:v>건설교통국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81.155397452045818</c:v>
                </c:pt>
                <c:pt idx="1">
                  <c:v>79.894275263269961</c:v>
                </c:pt>
                <c:pt idx="2">
                  <c:v>80.580790193362347</c:v>
                </c:pt>
                <c:pt idx="3">
                  <c:v>82.989027390646186</c:v>
                </c:pt>
                <c:pt idx="4">
                  <c:v>77.383822597848706</c:v>
                </c:pt>
                <c:pt idx="5">
                  <c:v>79.92253225404383</c:v>
                </c:pt>
                <c:pt idx="6">
                  <c:v>80.2059035961814</c:v>
                </c:pt>
                <c:pt idx="7">
                  <c:v>76.640685332874583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실과과제</c:v>
                </c:pt>
              </c:strCache>
            </c:strRef>
          </c:tx>
          <c:spPr>
            <a:pattFill prst="ltUpDiag">
              <a:fgClr>
                <a:sysClr val="window" lastClr="FFFFFF">
                  <a:lumMod val="85000"/>
                </a:sysClr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해양수산과</c:v>
                </c:pt>
                <c:pt idx="1">
                  <c:v>복지보건국</c:v>
                </c:pt>
                <c:pt idx="2">
                  <c:v>보건환경연구원</c:v>
                </c:pt>
                <c:pt idx="3">
                  <c:v>환경녹지국</c:v>
                </c:pt>
                <c:pt idx="4">
                  <c:v>공무원교육원</c:v>
                </c:pt>
                <c:pt idx="5">
                  <c:v>자치행정국</c:v>
                </c:pt>
                <c:pt idx="6">
                  <c:v>농정국</c:v>
                </c:pt>
                <c:pt idx="7">
                  <c:v>건설교통국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77.459999999999994</c:v>
                </c:pt>
                <c:pt idx="1">
                  <c:v>76.459999999999994</c:v>
                </c:pt>
                <c:pt idx="2">
                  <c:v>83.31</c:v>
                </c:pt>
                <c:pt idx="3">
                  <c:v>80.290000000000006</c:v>
                </c:pt>
                <c:pt idx="4">
                  <c:v>80.05</c:v>
                </c:pt>
                <c:pt idx="5">
                  <c:v>77.37</c:v>
                </c:pt>
                <c:pt idx="6">
                  <c:v>78.790000000000006</c:v>
                </c:pt>
                <c:pt idx="7">
                  <c:v>76.930000000000007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70481152"/>
        <c:axId val="170482688"/>
      </c:barChart>
      <c:catAx>
        <c:axId val="170481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704826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0482688"/>
        <c:scaling>
          <c:orientation val="minMax"/>
          <c:max val="90"/>
        </c:scaling>
        <c:delete val="1"/>
        <c:axPos val="l"/>
        <c:numFmt formatCode="0.00" sourceLinked="1"/>
        <c:majorTickMark val="out"/>
        <c:minorTickMark val="none"/>
        <c:tickLblPos val="nextTo"/>
        <c:crossAx val="170481152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4.5344725622760394E-2"/>
          <c:w val="0.9872685276937988"/>
          <c:h val="0.8107344632768366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실국과제</c:v>
                </c:pt>
              </c:strCache>
            </c:strRef>
          </c:tx>
          <c:spPr>
            <a:solidFill>
              <a:srgbClr val="4F81BD">
                <a:lumMod val="20000"/>
                <a:lumOff val="8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경제산업실</c:v>
                </c:pt>
                <c:pt idx="1">
                  <c:v>소방본부</c:v>
                </c:pt>
                <c:pt idx="2">
                  <c:v>문화체육관광국</c:v>
                </c:pt>
                <c:pt idx="3">
                  <c:v>감사위원회</c:v>
                </c:pt>
                <c:pt idx="4">
                  <c:v>농업기술원</c:v>
                </c:pt>
                <c:pt idx="5">
                  <c:v>내포신도시건설본부</c:v>
                </c:pt>
                <c:pt idx="6">
                  <c:v>기획조정실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71.963214511465225</c:v>
                </c:pt>
                <c:pt idx="1">
                  <c:v>84.950411033449285</c:v>
                </c:pt>
                <c:pt idx="2">
                  <c:v>74.325355363916103</c:v>
                </c:pt>
                <c:pt idx="3">
                  <c:v>75.031018524394824</c:v>
                </c:pt>
                <c:pt idx="4">
                  <c:v>84.39687707377692</c:v>
                </c:pt>
                <c:pt idx="5">
                  <c:v>78.294168325665254</c:v>
                </c:pt>
                <c:pt idx="6">
                  <c:v>82.412287694650473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실과과제</c:v>
                </c:pt>
              </c:strCache>
            </c:strRef>
          </c:tx>
          <c:spPr>
            <a:pattFill prst="ltUpDiag">
              <a:fgClr>
                <a:sysClr val="window" lastClr="FFFFFF">
                  <a:lumMod val="85000"/>
                </a:sysClr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경제산업실</c:v>
                </c:pt>
                <c:pt idx="1">
                  <c:v>소방본부</c:v>
                </c:pt>
                <c:pt idx="2">
                  <c:v>문화체육관광국</c:v>
                </c:pt>
                <c:pt idx="3">
                  <c:v>감사위원회</c:v>
                </c:pt>
                <c:pt idx="4">
                  <c:v>농업기술원</c:v>
                </c:pt>
                <c:pt idx="5">
                  <c:v>내포신도시건설본부</c:v>
                </c:pt>
                <c:pt idx="6">
                  <c:v>기획조정실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80.58</c:v>
                </c:pt>
                <c:pt idx="1">
                  <c:v>79.22</c:v>
                </c:pt>
                <c:pt idx="2">
                  <c:v>79.040000000000006</c:v>
                </c:pt>
                <c:pt idx="3">
                  <c:v>70.55</c:v>
                </c:pt>
                <c:pt idx="4">
                  <c:v>80.13</c:v>
                </c:pt>
                <c:pt idx="5">
                  <c:v>74.349999999999994</c:v>
                </c:pt>
                <c:pt idx="6">
                  <c:v>78.47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70410752"/>
        <c:axId val="170412288"/>
      </c:barChart>
      <c:catAx>
        <c:axId val="1704107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704122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0412288"/>
        <c:scaling>
          <c:orientation val="minMax"/>
          <c:max val="90"/>
          <c:min val="60"/>
        </c:scaling>
        <c:delete val="1"/>
        <c:axPos val="l"/>
        <c:numFmt formatCode="0.00" sourceLinked="1"/>
        <c:majorTickMark val="out"/>
        <c:minorTickMark val="none"/>
        <c:tickLblPos val="nextTo"/>
        <c:crossAx val="17041075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5752823941685434"/>
          <c:y val="3.9254271864165795E-2"/>
          <c:w val="0.34194774100433062"/>
          <c:h val="9.3362318989897955E-2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013615927344257E-4"/>
          <c:y val="0.25832547247004362"/>
          <c:w val="0.97374764266698921"/>
          <c:h val="0.5315537739227115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2015년</c:v>
                </c:pt>
              </c:strCache>
            </c:strRef>
          </c:tx>
          <c:spPr>
            <a:pattFill prst="ltDnDiag">
              <a:fgClr>
                <a:srgbClr val="D9D9D9"/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Lbls>
            <c:numFmt formatCode="#,##0.00_);[Red]\(#,##0.0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내부고객</c:v>
                </c:pt>
                <c:pt idx="1">
                  <c:v>이해관계인</c:v>
                </c:pt>
                <c:pt idx="2">
                  <c:v>일반도민</c:v>
                </c:pt>
                <c:pt idx="3">
                  <c:v>특정사업 수혜자</c:v>
                </c:pt>
                <c:pt idx="4">
                  <c:v>정책서포터즈</c:v>
                </c:pt>
              </c:strCache>
            </c:strRef>
          </c:cat>
          <c:val>
            <c:numRef>
              <c:f>Sheet1!$B$2:$F$2</c:f>
              <c:numCache>
                <c:formatCode>0.00</c:formatCode>
                <c:ptCount val="5"/>
                <c:pt idx="0">
                  <c:v>84.563591022443887</c:v>
                </c:pt>
                <c:pt idx="1">
                  <c:v>83.457172342621249</c:v>
                </c:pt>
                <c:pt idx="2">
                  <c:v>84.236343366778144</c:v>
                </c:pt>
                <c:pt idx="3">
                  <c:v>82.506790842064419</c:v>
                </c:pt>
                <c:pt idx="4">
                  <c:v>70.494740302432604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7"/>
        <c:axId val="202358144"/>
        <c:axId val="202736000"/>
      </c:barChart>
      <c:catAx>
        <c:axId val="202358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ko-KR"/>
          </a:p>
        </c:txPr>
        <c:crossAx val="202736000"/>
        <c:crosses val="autoZero"/>
        <c:auto val="0"/>
        <c:lblAlgn val="ctr"/>
        <c:lblOffset val="100"/>
        <c:tickMarkSkip val="1"/>
        <c:noMultiLvlLbl val="0"/>
      </c:catAx>
      <c:valAx>
        <c:axId val="20273600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0235814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7129263266323706E-2"/>
          <c:y val="4.6348218492948463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87.630922693266839</c:v>
                </c:pt>
                <c:pt idx="1">
                  <c:v>84.83790523690773</c:v>
                </c:pt>
                <c:pt idx="2">
                  <c:v>82.693266832917715</c:v>
                </c:pt>
                <c:pt idx="3">
                  <c:v>86.483790523690757</c:v>
                </c:pt>
                <c:pt idx="4">
                  <c:v>85.187032418952612</c:v>
                </c:pt>
                <c:pt idx="5">
                  <c:v>82.194513715710713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ln w="28575">
              <a:solidFill>
                <a:srgbClr val="C0504D">
                  <a:lumMod val="60000"/>
                  <a:lumOff val="40000"/>
                </a:srgbClr>
              </a:solidFill>
              <a:prstDash val="solid"/>
            </a:ln>
          </c:spPr>
          <c:marker>
            <c:spPr>
              <a:solidFill>
                <a:srgbClr val="C0504D"/>
              </a:solidFill>
              <a:ln w="28575">
                <a:solidFill>
                  <a:srgbClr val="C0504D">
                    <a:lumMod val="60000"/>
                    <a:lumOff val="4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Sheet1!$B$3:$G$3</c:f>
              <c:numCache>
                <c:formatCode>0.00</c:formatCode>
                <c:ptCount val="6"/>
                <c:pt idx="0">
                  <c:v>81.341222879684409</c:v>
                </c:pt>
                <c:pt idx="1">
                  <c:v>70.729783037475343</c:v>
                </c:pt>
                <c:pt idx="2">
                  <c:v>64.930966469428014</c:v>
                </c:pt>
                <c:pt idx="3">
                  <c:v>69.092702169625241</c:v>
                </c:pt>
                <c:pt idx="4">
                  <c:v>70.295857988165693</c:v>
                </c:pt>
                <c:pt idx="5">
                  <c:v>65.404339250493095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2777728"/>
        <c:axId val="202788864"/>
      </c:lineChart>
      <c:catAx>
        <c:axId val="2027777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027888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02788864"/>
        <c:scaling>
          <c:orientation val="minMax"/>
          <c:max val="95"/>
          <c:min val="60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2027777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5603057115960318"/>
          <c:y val="3.9293262866874318E-2"/>
          <c:w val="0.34540365085444341"/>
          <c:h val="0.11081212398499164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013615927344257E-4"/>
          <c:y val="5.3593059552522838E-2"/>
          <c:w val="0.97374764266698921"/>
          <c:h val="0.73628631486799856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2015년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"/>
                  <c:y val="3.79214137497267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4164673348068753E-3"/>
                  <c:y val="2.2614638022633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483224163394929E-3"/>
                  <c:y val="2.2495265858547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95166641118638E-4"/>
                  <c:y val="7.93820995075378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287296925411197E-3"/>
                  <c:y val="7.97458914611901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5157837604289773E-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4650453747052017E-3"/>
                  <c:y val="3.7224098353688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325226873526009E-3"/>
                  <c:y val="6.20401639228142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영업/서비스직</c:v>
                </c:pt>
                <c:pt idx="2">
                  <c:v>사무/관리직</c:v>
                </c:pt>
                <c:pt idx="3">
                  <c:v>전문직</c:v>
                </c:pt>
                <c:pt idx="4">
                  <c:v>농임어축 산업 종사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74.103410341034092</c:v>
                </c:pt>
                <c:pt idx="1">
                  <c:v>79.900621118012424</c:v>
                </c:pt>
                <c:pt idx="2">
                  <c:v>80.317460317460331</c:v>
                </c:pt>
                <c:pt idx="3">
                  <c:v>83.565804274465677</c:v>
                </c:pt>
                <c:pt idx="4">
                  <c:v>75.268817204301072</c:v>
                </c:pt>
                <c:pt idx="5">
                  <c:v>83.381759483454388</c:v>
                </c:pt>
                <c:pt idx="6">
                  <c:v>75.57491289198606</c:v>
                </c:pt>
                <c:pt idx="7">
                  <c:v>73.761904761904759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7"/>
        <c:axId val="148773504"/>
        <c:axId val="170431232"/>
      </c:barChart>
      <c:catAx>
        <c:axId val="14877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70431232"/>
        <c:crosses val="autoZero"/>
        <c:auto val="0"/>
        <c:lblAlgn val="ctr"/>
        <c:lblOffset val="100"/>
        <c:tickMarkSkip val="1"/>
        <c:noMultiLvlLbl val="0"/>
      </c:catAx>
      <c:valAx>
        <c:axId val="17043123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4877350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7129263266323706E-2"/>
          <c:y val="4.6348218492948463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전문직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91.259842519685037</c:v>
                </c:pt>
                <c:pt idx="1">
                  <c:v>84.173228346456682</c:v>
                </c:pt>
                <c:pt idx="2">
                  <c:v>78.267716535433067</c:v>
                </c:pt>
                <c:pt idx="3">
                  <c:v>84.566929133858252</c:v>
                </c:pt>
                <c:pt idx="4">
                  <c:v>84.173228346456682</c:v>
                </c:pt>
                <c:pt idx="5">
                  <c:v>79.133858267716533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농임어축 산업 종사</c:v>
                </c:pt>
              </c:strCache>
            </c:strRef>
          </c:tx>
          <c:spPr>
            <a:ln w="28575">
              <a:solidFill>
                <a:srgbClr val="C0504D">
                  <a:lumMod val="60000"/>
                  <a:lumOff val="40000"/>
                </a:srgbClr>
              </a:solidFill>
              <a:prstDash val="solid"/>
            </a:ln>
          </c:spPr>
          <c:marker>
            <c:spPr>
              <a:solidFill>
                <a:srgbClr val="C0504D"/>
              </a:solidFill>
              <a:ln w="28575">
                <a:solidFill>
                  <a:srgbClr val="C0504D">
                    <a:lumMod val="60000"/>
                    <a:lumOff val="4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Sheet1!$B$3:$G$3</c:f>
              <c:numCache>
                <c:formatCode>0.00</c:formatCode>
                <c:ptCount val="6"/>
                <c:pt idx="0">
                  <c:v>86.666666666666657</c:v>
                </c:pt>
                <c:pt idx="1">
                  <c:v>74.480286738351253</c:v>
                </c:pt>
                <c:pt idx="2">
                  <c:v>69.964157706093189</c:v>
                </c:pt>
                <c:pt idx="3">
                  <c:v>73.369175627240139</c:v>
                </c:pt>
                <c:pt idx="4">
                  <c:v>75.483870967741936</c:v>
                </c:pt>
                <c:pt idx="5">
                  <c:v>71.433691756272395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2458240"/>
        <c:axId val="202521600"/>
      </c:lineChart>
      <c:catAx>
        <c:axId val="2024582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025216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02521600"/>
        <c:scaling>
          <c:orientation val="minMax"/>
          <c:max val="95"/>
          <c:min val="65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20245824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35603057115960324"/>
          <c:y val="0.15103439619012637"/>
          <c:w val="0.60225401207053653"/>
          <c:h val="0.1095776738574970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1.4078052361421676E-2"/>
          <c:y val="6.3157894736842121E-2"/>
          <c:w val="0.9859219476385783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Lbls>
            <c:numFmt formatCode="#,##0.0_);[Red]\(#,##0.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버섯 신품종 확대보급 및 배지비용 절감기술개발</c:v>
                </c:pt>
                <c:pt idx="1">
                  <c:v>로컬푸드 참여 농가 확대</c:v>
                </c:pt>
                <c:pt idx="2">
                  <c:v>항만이용 안전성 확보를 위한 항만순찰선 건조사업</c:v>
                </c:pt>
                <c:pt idx="3">
                  <c:v>기후변화대응 신소득 아열대 작목 개발</c:v>
                </c:pt>
                <c:pt idx="4">
                  <c:v>3대 특화항만 활성화</c:v>
                </c:pt>
                <c:pt idx="5">
                  <c:v>유류피해 극복 기념관 설립</c:v>
                </c:pt>
                <c:pt idx="6">
                  <c:v>공직자 부정·부패·부조리 척결</c:v>
                </c:pt>
                <c:pt idx="7">
                  <c:v>관광분야 종사자 환대서비스 역량강화</c:v>
                </c:pt>
                <c:pt idx="8">
                  <c:v>조사료 자급률 향상 및 축사환경 개선 기술보급</c:v>
                </c:pt>
                <c:pt idx="9">
                  <c:v>안전충남 정착을 위한 현장 점검 강화</c:v>
                </c:pt>
              </c:strCache>
            </c:strRef>
          </c:cat>
          <c:val>
            <c:numRef>
              <c:f>Sheet1!$B$2:$K$2</c:f>
              <c:numCache>
                <c:formatCode>0.00</c:formatCode>
                <c:ptCount val="10"/>
                <c:pt idx="0">
                  <c:v>89.391278796545038</c:v>
                </c:pt>
                <c:pt idx="1">
                  <c:v>88.846347539770591</c:v>
                </c:pt>
                <c:pt idx="2">
                  <c:v>88.449377612867607</c:v>
                </c:pt>
                <c:pt idx="3">
                  <c:v>87.147381539648251</c:v>
                </c:pt>
                <c:pt idx="4">
                  <c:v>86.961169113983033</c:v>
                </c:pt>
                <c:pt idx="5">
                  <c:v>63.811157254990874</c:v>
                </c:pt>
                <c:pt idx="6">
                  <c:v>65.015438641870787</c:v>
                </c:pt>
                <c:pt idx="7">
                  <c:v>67.109224171983783</c:v>
                </c:pt>
                <c:pt idx="8">
                  <c:v>67.409164080608974</c:v>
                </c:pt>
                <c:pt idx="9">
                  <c:v>69.776420449305476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2089728"/>
        <c:axId val="202676480"/>
      </c:barChart>
      <c:catAx>
        <c:axId val="22089728"/>
        <c:scaling>
          <c:orientation val="minMax"/>
        </c:scaling>
        <c:delete val="0"/>
        <c:axPos val="b"/>
        <c:numFmt formatCode="g\!/&quot;표&quot;&quot;준&quot;" sourceLinked="1"/>
        <c:majorTickMark val="none"/>
        <c:minorTickMark val="none"/>
        <c:tickLblPos val="none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026764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2676480"/>
        <c:scaling>
          <c:orientation val="minMax"/>
          <c:min val="40"/>
        </c:scaling>
        <c:delete val="1"/>
        <c:axPos val="l"/>
        <c:numFmt formatCode="0.00" sourceLinked="1"/>
        <c:majorTickMark val="out"/>
        <c:minorTickMark val="none"/>
        <c:tickLblPos val="none"/>
        <c:crossAx val="22089728"/>
        <c:crosses val="autoZero"/>
        <c:crossBetween val="between"/>
        <c:majorUnit val="20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643888297281797E-2"/>
          <c:y val="4.6200160128102484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상위과제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Sheet1!$B$2:$G$2</c:f>
              <c:numCache>
                <c:formatCode>0.0</c:formatCode>
                <c:ptCount val="6"/>
                <c:pt idx="0">
                  <c:v>94.778884097686827</c:v>
                </c:pt>
                <c:pt idx="1">
                  <c:v>87.704240711294332</c:v>
                </c:pt>
                <c:pt idx="2">
                  <c:v>83.616437640965202</c:v>
                </c:pt>
                <c:pt idx="3">
                  <c:v>87.245862645737063</c:v>
                </c:pt>
                <c:pt idx="4">
                  <c:v>86.868069108858322</c:v>
                </c:pt>
                <c:pt idx="5">
                  <c:v>84.072361840587561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하위과제</c:v>
                </c:pt>
              </c:strCache>
            </c:strRef>
          </c:tx>
          <c:spPr>
            <a:ln w="28575">
              <a:solidFill>
                <a:srgbClr val="C0504D"/>
              </a:solidFill>
              <a:prstDash val="solid"/>
            </a:ln>
          </c:spPr>
          <c:marker>
            <c:spPr>
              <a:solidFill>
                <a:srgbClr val="F79646"/>
              </a:solidFill>
              <a:ln w="28575">
                <a:solidFill>
                  <a:srgbClr val="C0504D"/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Sheet1!$B$3:$G$3</c:f>
              <c:numCache>
                <c:formatCode>0.0</c:formatCode>
                <c:ptCount val="6"/>
                <c:pt idx="0">
                  <c:v>79.046639633259261</c:v>
                </c:pt>
                <c:pt idx="1">
                  <c:v>68.533384055065014</c:v>
                </c:pt>
                <c:pt idx="2">
                  <c:v>62.708354072920905</c:v>
                </c:pt>
                <c:pt idx="3">
                  <c:v>66.858137514173407</c:v>
                </c:pt>
                <c:pt idx="4">
                  <c:v>68.035107813568743</c:v>
                </c:pt>
                <c:pt idx="5">
                  <c:v>64.950510501047759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2802304"/>
        <c:axId val="204863360"/>
      </c:lineChart>
      <c:catAx>
        <c:axId val="2028023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0486336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04863360"/>
        <c:scaling>
          <c:orientation val="minMax"/>
          <c:max val="100"/>
          <c:min val="60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20280230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8558236364149971"/>
          <c:y val="9.0866624596591575E-2"/>
          <c:w val="0.31441763635850034"/>
          <c:h val="0.12965258077170161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74.150000000000006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7462656"/>
        <c:axId val="217464192"/>
      </c:barChart>
      <c:catAx>
        <c:axId val="21746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7464192"/>
        <c:crosses val="autoZero"/>
        <c:auto val="1"/>
        <c:lblAlgn val="ctr"/>
        <c:lblOffset val="100"/>
        <c:tickMarkSkip val="1"/>
        <c:noMultiLvlLbl val="0"/>
      </c:catAx>
      <c:valAx>
        <c:axId val="2174641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74626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85.98177998893317</c:v>
                </c:pt>
                <c:pt idx="1">
                  <c:v>74.025354705252113</c:v>
                </c:pt>
                <c:pt idx="2">
                  <c:v>70.274386079009304</c:v>
                </c:pt>
                <c:pt idx="3">
                  <c:v>74.927855238231999</c:v>
                </c:pt>
                <c:pt idx="4">
                  <c:v>72.963359367476286</c:v>
                </c:pt>
                <c:pt idx="5">
                  <c:v>68.006163127165181</c:v>
                </c:pt>
                <c:pt idx="6">
                  <c:v>73.941617192160351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18084480"/>
        <c:axId val="218086400"/>
      </c:barChart>
      <c:catAx>
        <c:axId val="2180844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180864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808640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1808448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76.666666666666671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68.703703703703709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05092736"/>
        <c:axId val="205094272"/>
      </c:barChart>
      <c:catAx>
        <c:axId val="20509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05094272"/>
        <c:crosses val="autoZero"/>
        <c:auto val="1"/>
        <c:lblAlgn val="ctr"/>
        <c:lblOffset val="100"/>
        <c:tickMarkSkip val="1"/>
        <c:noMultiLvlLbl val="0"/>
      </c:catAx>
      <c:valAx>
        <c:axId val="20509427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50927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80.299986642721393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6857984"/>
        <c:axId val="216872064"/>
      </c:barChart>
      <c:catAx>
        <c:axId val="21685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6872064"/>
        <c:crosses val="autoZero"/>
        <c:auto val="1"/>
        <c:lblAlgn val="ctr"/>
        <c:lblOffset val="100"/>
        <c:tickMarkSkip val="1"/>
        <c:noMultiLvlLbl val="0"/>
      </c:catAx>
      <c:valAx>
        <c:axId val="2168720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68579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87.11514922993824</c:v>
                </c:pt>
                <c:pt idx="1">
                  <c:v>81.865193849013622</c:v>
                </c:pt>
                <c:pt idx="2">
                  <c:v>77.3606209334921</c:v>
                </c:pt>
                <c:pt idx="3">
                  <c:v>79.31843213595657</c:v>
                </c:pt>
                <c:pt idx="4">
                  <c:v>73.887406533833953</c:v>
                </c:pt>
                <c:pt idx="5">
                  <c:v>76.308313658503067</c:v>
                </c:pt>
                <c:pt idx="6">
                  <c:v>81.290787228653187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16913792"/>
        <c:axId val="216915328"/>
      </c:barChart>
      <c:catAx>
        <c:axId val="2169137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169153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691532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1691379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88.333333333333329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74.523809523809518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6945792"/>
        <c:axId val="216947328"/>
      </c:barChart>
      <c:catAx>
        <c:axId val="21694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6947328"/>
        <c:crosses val="autoZero"/>
        <c:auto val="1"/>
        <c:lblAlgn val="ctr"/>
        <c:lblOffset val="100"/>
        <c:tickMarkSkip val="1"/>
        <c:noMultiLvlLbl val="0"/>
      </c:catAx>
      <c:valAx>
        <c:axId val="21694732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69457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75.368938733814275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7143936"/>
        <c:axId val="217166208"/>
      </c:barChart>
      <c:catAx>
        <c:axId val="21714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7166208"/>
        <c:crosses val="autoZero"/>
        <c:auto val="1"/>
        <c:lblAlgn val="ctr"/>
        <c:lblOffset val="100"/>
        <c:tickMarkSkip val="1"/>
        <c:noMultiLvlLbl val="0"/>
      </c:catAx>
      <c:valAx>
        <c:axId val="2171662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71439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87.924698687799008</c:v>
                </c:pt>
                <c:pt idx="1">
                  <c:v>75.005334598222305</c:v>
                </c:pt>
                <c:pt idx="2">
                  <c:v>75.367617380668818</c:v>
                </c:pt>
                <c:pt idx="3">
                  <c:v>73.586290075038377</c:v>
                </c:pt>
                <c:pt idx="4">
                  <c:v>74.151420009936146</c:v>
                </c:pt>
                <c:pt idx="5">
                  <c:v>73.195007209251358</c:v>
                </c:pt>
                <c:pt idx="6">
                  <c:v>74.199482807475889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17437312"/>
        <c:axId val="217438848"/>
      </c:barChart>
      <c:catAx>
        <c:axId val="2174373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174388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74388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1743731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68.75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특정사업 수혜자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75.000000000000014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7612672"/>
        <c:axId val="217614208"/>
      </c:barChart>
      <c:catAx>
        <c:axId val="21761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7614208"/>
        <c:crosses val="autoZero"/>
        <c:auto val="1"/>
        <c:lblAlgn val="ctr"/>
        <c:lblOffset val="100"/>
        <c:tickMarkSkip val="1"/>
        <c:noMultiLvlLbl val="0"/>
      </c:catAx>
      <c:valAx>
        <c:axId val="21761420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76126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82.524734117320662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8552960"/>
        <c:axId val="218584192"/>
      </c:barChart>
      <c:catAx>
        <c:axId val="21855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8584192"/>
        <c:crosses val="autoZero"/>
        <c:auto val="1"/>
        <c:lblAlgn val="ctr"/>
        <c:lblOffset val="100"/>
        <c:tickMarkSkip val="1"/>
        <c:noMultiLvlLbl val="0"/>
      </c:catAx>
      <c:valAx>
        <c:axId val="2185841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85529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95.21064380854591</c:v>
                </c:pt>
                <c:pt idx="1">
                  <c:v>83.702656148332721</c:v>
                </c:pt>
                <c:pt idx="2">
                  <c:v>78.910734807910217</c:v>
                </c:pt>
                <c:pt idx="3">
                  <c:v>82.855285748012477</c:v>
                </c:pt>
                <c:pt idx="4">
                  <c:v>82.335837769104046</c:v>
                </c:pt>
                <c:pt idx="5">
                  <c:v>79.536927754023353</c:v>
                </c:pt>
                <c:pt idx="6">
                  <c:v>81.290787228653187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04581888"/>
        <c:axId val="217569536"/>
      </c:barChart>
      <c:catAx>
        <c:axId val="2045818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175695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75695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0458188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75.833333333333329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특정사업 수혜자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8134400"/>
        <c:axId val="218135936"/>
      </c:barChart>
      <c:catAx>
        <c:axId val="21813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8135936"/>
        <c:crosses val="autoZero"/>
        <c:auto val="1"/>
        <c:lblAlgn val="ctr"/>
        <c:lblOffset val="100"/>
        <c:tickMarkSkip val="1"/>
        <c:noMultiLvlLbl val="0"/>
      </c:catAx>
      <c:valAx>
        <c:axId val="2181359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81344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84.923715541253998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8734976"/>
        <c:axId val="218736512"/>
      </c:barChart>
      <c:catAx>
        <c:axId val="21873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8736512"/>
        <c:crosses val="autoZero"/>
        <c:auto val="1"/>
        <c:lblAlgn val="ctr"/>
        <c:lblOffset val="100"/>
        <c:tickMarkSkip val="1"/>
        <c:noMultiLvlLbl val="0"/>
      </c:catAx>
      <c:valAx>
        <c:axId val="2187365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87349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91.810536085530686</c:v>
                </c:pt>
                <c:pt idx="1">
                  <c:v>86.642595827243284</c:v>
                </c:pt>
                <c:pt idx="2">
                  <c:v>80.128681423524441</c:v>
                </c:pt>
                <c:pt idx="3">
                  <c:v>84.196850911206099</c:v>
                </c:pt>
                <c:pt idx="4">
                  <c:v>85.503999482330329</c:v>
                </c:pt>
                <c:pt idx="5">
                  <c:v>79.075697168949034</c:v>
                </c:pt>
                <c:pt idx="6">
                  <c:v>85.287704266044031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19673344"/>
        <c:axId val="219675648"/>
      </c:barChart>
      <c:catAx>
        <c:axId val="2196733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196756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96756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1967334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97.962962962962976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이해관계인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97.083333333333343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invertIfNegative val="0"/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</c:numRef>
          </c:val>
        </c:ser>
        <c:ser>
          <c:idx val="2"/>
          <c:order val="3"/>
          <c:tx>
            <c:strRef>
              <c:f>Sheet1!$A$5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71.7 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spPr>
              <a:noFill/>
            </c:spPr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71.666666666666657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0053888"/>
        <c:axId val="220055424"/>
      </c:barChart>
      <c:catAx>
        <c:axId val="22005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0055424"/>
        <c:crosses val="autoZero"/>
        <c:auto val="1"/>
        <c:lblAlgn val="ctr"/>
        <c:lblOffset val="100"/>
        <c:tickMarkSkip val="1"/>
        <c:noMultiLvlLbl val="0"/>
      </c:catAx>
      <c:valAx>
        <c:axId val="22005542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00538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79.900859848046963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9190784"/>
        <c:axId val="219201536"/>
      </c:barChart>
      <c:catAx>
        <c:axId val="21919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9201536"/>
        <c:crosses val="autoZero"/>
        <c:auto val="1"/>
        <c:lblAlgn val="ctr"/>
        <c:lblOffset val="100"/>
        <c:tickMarkSkip val="1"/>
        <c:noMultiLvlLbl val="0"/>
      </c:catAx>
      <c:valAx>
        <c:axId val="2192015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91907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91.648626193958535</c:v>
                </c:pt>
                <c:pt idx="1">
                  <c:v>77.577781817269042</c:v>
                </c:pt>
                <c:pt idx="2">
                  <c:v>77.3606209334921</c:v>
                </c:pt>
                <c:pt idx="3">
                  <c:v>79.31843213595657</c:v>
                </c:pt>
                <c:pt idx="4">
                  <c:v>81.411790602746379</c:v>
                </c:pt>
                <c:pt idx="5">
                  <c:v>74.578698964474341</c:v>
                </c:pt>
                <c:pt idx="6">
                  <c:v>79.485727921444422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19858816"/>
        <c:axId val="219860352"/>
      </c:barChart>
      <c:catAx>
        <c:axId val="2198588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198603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98603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198588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79.900000000000006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0583040"/>
        <c:axId val="220584576"/>
      </c:barChart>
      <c:catAx>
        <c:axId val="22058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0584576"/>
        <c:crosses val="autoZero"/>
        <c:auto val="1"/>
        <c:lblAlgn val="ctr"/>
        <c:lblOffset val="100"/>
        <c:tickMarkSkip val="1"/>
        <c:noMultiLvlLbl val="0"/>
      </c:catAx>
      <c:valAx>
        <c:axId val="22058457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05830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77.288265938535986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0239744"/>
        <c:axId val="220241280"/>
      </c:barChart>
      <c:catAx>
        <c:axId val="22023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0241280"/>
        <c:crosses val="autoZero"/>
        <c:auto val="1"/>
        <c:lblAlgn val="ctr"/>
        <c:lblOffset val="100"/>
        <c:tickMarkSkip val="1"/>
        <c:noMultiLvlLbl val="0"/>
      </c:catAx>
      <c:valAx>
        <c:axId val="2202412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02397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78.695834868186267</c:v>
                </c:pt>
                <c:pt idx="1">
                  <c:v>78.925254170103059</c:v>
                </c:pt>
                <c:pt idx="2">
                  <c:v>76.253396737479164</c:v>
                </c:pt>
                <c:pt idx="3">
                  <c:v>79.684313544100291</c:v>
                </c:pt>
                <c:pt idx="4">
                  <c:v>77.451588461213518</c:v>
                </c:pt>
                <c:pt idx="5">
                  <c:v>74.232776025668599</c:v>
                </c:pt>
                <c:pt idx="6">
                  <c:v>77.036004575946819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0832128"/>
        <c:axId val="220833664"/>
      </c:barChart>
      <c:catAx>
        <c:axId val="2208321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08336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083366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083212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0769280"/>
        <c:axId val="220771072"/>
      </c:barChart>
      <c:catAx>
        <c:axId val="2207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0771072"/>
        <c:crosses val="autoZero"/>
        <c:auto val="1"/>
        <c:lblAlgn val="ctr"/>
        <c:lblOffset val="100"/>
        <c:tickMarkSkip val="1"/>
        <c:noMultiLvlLbl val="0"/>
      </c:catAx>
      <c:valAx>
        <c:axId val="22077107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07692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76.213094026239389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1392896"/>
        <c:axId val="221394432"/>
      </c:barChart>
      <c:catAx>
        <c:axId val="22139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1394432"/>
        <c:crosses val="autoZero"/>
        <c:auto val="1"/>
        <c:lblAlgn val="ctr"/>
        <c:lblOffset val="100"/>
        <c:tickMarkSkip val="1"/>
        <c:noMultiLvlLbl val="0"/>
      </c:catAx>
      <c:valAx>
        <c:axId val="2213944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13928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85.98177998893317</c:v>
                </c:pt>
                <c:pt idx="1">
                  <c:v>79.292746629966871</c:v>
                </c:pt>
                <c:pt idx="2">
                  <c:v>73.263891408244234</c:v>
                </c:pt>
                <c:pt idx="3">
                  <c:v>81.391760115437634</c:v>
                </c:pt>
                <c:pt idx="4">
                  <c:v>78.507642365622289</c:v>
                </c:pt>
                <c:pt idx="5">
                  <c:v>71.696007807759798</c:v>
                </c:pt>
                <c:pt idx="6">
                  <c:v>74.070549999818127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1841664"/>
        <c:axId val="221851648"/>
      </c:barChart>
      <c:catAx>
        <c:axId val="2218416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18516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18516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184166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"/>
                  <c:y val="0.3068804027600108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000" smtClean="0"/>
                      <a:t>69.2 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69.166666666666657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1070848"/>
        <c:axId val="221072384"/>
      </c:barChart>
      <c:catAx>
        <c:axId val="22107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1072384"/>
        <c:crosses val="autoZero"/>
        <c:auto val="1"/>
        <c:lblAlgn val="ctr"/>
        <c:lblOffset val="100"/>
        <c:tickMarkSkip val="1"/>
        <c:noMultiLvlLbl val="0"/>
      </c:catAx>
      <c:valAx>
        <c:axId val="22107238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10708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76.295275179925596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1022848"/>
        <c:axId val="221028736"/>
      </c:barChart>
      <c:catAx>
        <c:axId val="22102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1028736"/>
        <c:crosses val="autoZero"/>
        <c:auto val="1"/>
        <c:lblAlgn val="ctr"/>
        <c:lblOffset val="100"/>
        <c:tickMarkSkip val="1"/>
        <c:noMultiLvlLbl val="0"/>
      </c:catAx>
      <c:valAx>
        <c:axId val="2210287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10228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79.991114000763503</c:v>
                </c:pt>
                <c:pt idx="1">
                  <c:v>78.312766736996693</c:v>
                </c:pt>
                <c:pt idx="2">
                  <c:v>73.263891408244234</c:v>
                </c:pt>
                <c:pt idx="3">
                  <c:v>78.830590258431627</c:v>
                </c:pt>
                <c:pt idx="4">
                  <c:v>78.507642365622289</c:v>
                </c:pt>
                <c:pt idx="5">
                  <c:v>72.157238392834131</c:v>
                </c:pt>
                <c:pt idx="6">
                  <c:v>75.74667649936913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1635712"/>
        <c:axId val="221637248"/>
      </c:barChart>
      <c:catAx>
        <c:axId val="2216357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16372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16372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163571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이해관계인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"/>
                  <c:y val="0.3068804027600108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000" dirty="0" smtClean="0"/>
                      <a:t>68.3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68.333333333333343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8169344"/>
        <c:axId val="218014080"/>
      </c:barChart>
      <c:catAx>
        <c:axId val="21816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8014080"/>
        <c:crosses val="autoZero"/>
        <c:auto val="1"/>
        <c:lblAlgn val="ctr"/>
        <c:lblOffset val="100"/>
        <c:tickMarkSkip val="1"/>
        <c:noMultiLvlLbl val="0"/>
      </c:catAx>
      <c:valAx>
        <c:axId val="21801408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81693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73.825419452805306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8171264"/>
        <c:axId val="218172800"/>
      </c:barChart>
      <c:catAx>
        <c:axId val="21817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8172800"/>
        <c:crosses val="autoZero"/>
        <c:auto val="1"/>
        <c:lblAlgn val="ctr"/>
        <c:lblOffset val="100"/>
        <c:tickMarkSkip val="1"/>
        <c:noMultiLvlLbl val="0"/>
      </c:catAx>
      <c:valAx>
        <c:axId val="21817280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81712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85.657960205788854</c:v>
                </c:pt>
                <c:pt idx="1">
                  <c:v>75.250329571464846</c:v>
                </c:pt>
                <c:pt idx="2">
                  <c:v>70.717275757414484</c:v>
                </c:pt>
                <c:pt idx="3">
                  <c:v>75.659618054519427</c:v>
                </c:pt>
                <c:pt idx="4">
                  <c:v>75.603494128498198</c:v>
                </c:pt>
                <c:pt idx="5">
                  <c:v>70.197008406268239</c:v>
                </c:pt>
                <c:pt idx="6">
                  <c:v>72.1365578849516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18602880"/>
        <c:axId val="218642304"/>
      </c:barChart>
      <c:catAx>
        <c:axId val="2186028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186423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864230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1860288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69.567901234567898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이해관계인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dirty="0" smtClean="0"/>
                      <a:t>85.0 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9084288"/>
        <c:axId val="219101056"/>
      </c:barChart>
      <c:catAx>
        <c:axId val="21908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9101056"/>
        <c:crosses val="autoZero"/>
        <c:auto val="1"/>
        <c:lblAlgn val="ctr"/>
        <c:lblOffset val="100"/>
        <c:tickMarkSkip val="1"/>
        <c:noMultiLvlLbl val="0"/>
      </c:catAx>
      <c:valAx>
        <c:axId val="21910105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90842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77.08483417948554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9858432"/>
        <c:axId val="219892352"/>
      </c:barChart>
      <c:catAx>
        <c:axId val="21985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9892352"/>
        <c:crosses val="autoZero"/>
        <c:auto val="1"/>
        <c:lblAlgn val="ctr"/>
        <c:lblOffset val="100"/>
        <c:tickMarkSkip val="1"/>
        <c:noMultiLvlLbl val="0"/>
      </c:catAx>
      <c:valAx>
        <c:axId val="2198923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98584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79.829204109191352</c:v>
                </c:pt>
                <c:pt idx="1">
                  <c:v>78.680259196860504</c:v>
                </c:pt>
                <c:pt idx="2">
                  <c:v>74.81400528266235</c:v>
                </c:pt>
                <c:pt idx="3">
                  <c:v>82.123522931725063</c:v>
                </c:pt>
                <c:pt idx="4">
                  <c:v>77.715601937315711</c:v>
                </c:pt>
                <c:pt idx="5">
                  <c:v>72.73377662417704</c:v>
                </c:pt>
                <c:pt idx="6">
                  <c:v>76.520273345315744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0531712"/>
        <c:axId val="220590848"/>
      </c:barChart>
      <c:catAx>
        <c:axId val="2205317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05908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05908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053171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0665344"/>
        <c:axId val="220889088"/>
      </c:barChart>
      <c:catAx>
        <c:axId val="22066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0889088"/>
        <c:crosses val="autoZero"/>
        <c:auto val="1"/>
        <c:lblAlgn val="ctr"/>
        <c:lblOffset val="100"/>
        <c:tickMarkSkip val="1"/>
        <c:noMultiLvlLbl val="0"/>
      </c:catAx>
      <c:valAx>
        <c:axId val="22088908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06653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75.229235895706182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9308800"/>
        <c:axId val="219310336"/>
      </c:barChart>
      <c:catAx>
        <c:axId val="21930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9310336"/>
        <c:crosses val="autoZero"/>
        <c:auto val="1"/>
        <c:lblAlgn val="ctr"/>
        <c:lblOffset val="100"/>
        <c:tickMarkSkip val="1"/>
        <c:noMultiLvlLbl val="0"/>
      </c:catAx>
      <c:valAx>
        <c:axId val="2193103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93088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81.934032699629341</c:v>
                </c:pt>
                <c:pt idx="1">
                  <c:v>74.76033962497975</c:v>
                </c:pt>
                <c:pt idx="2">
                  <c:v>73.706781086649414</c:v>
                </c:pt>
                <c:pt idx="3">
                  <c:v>79.31843213595657</c:v>
                </c:pt>
                <c:pt idx="4">
                  <c:v>79.035669317826674</c:v>
                </c:pt>
                <c:pt idx="5">
                  <c:v>71.11946957641689</c:v>
                </c:pt>
                <c:pt idx="6">
                  <c:v>73.812684384502589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19470848"/>
        <c:axId val="219624192"/>
      </c:barChart>
      <c:catAx>
        <c:axId val="2194708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196241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962419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194708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66.666666666666671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이해관계인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dirty="0" smtClean="0"/>
                      <a:t>91.5 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91.538461538461533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9455872"/>
        <c:axId val="219457408"/>
      </c:barChart>
      <c:catAx>
        <c:axId val="21945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19457408"/>
        <c:crosses val="autoZero"/>
        <c:auto val="1"/>
        <c:lblAlgn val="ctr"/>
        <c:lblOffset val="100"/>
        <c:tickMarkSkip val="1"/>
        <c:noMultiLvlLbl val="0"/>
      </c:catAx>
      <c:valAx>
        <c:axId val="21945740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94558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83.183400586779811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0316416"/>
        <c:axId val="220592768"/>
      </c:barChart>
      <c:catAx>
        <c:axId val="22031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0592768"/>
        <c:crosses val="autoZero"/>
        <c:auto val="1"/>
        <c:lblAlgn val="ctr"/>
        <c:lblOffset val="100"/>
        <c:tickMarkSkip val="1"/>
        <c:noMultiLvlLbl val="0"/>
      </c:catAx>
      <c:valAx>
        <c:axId val="2205927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03164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86.953239338366089</c:v>
                </c:pt>
                <c:pt idx="1">
                  <c:v>80.517721496179604</c:v>
                </c:pt>
                <c:pt idx="2">
                  <c:v>77.3606209334921</c:v>
                </c:pt>
                <c:pt idx="3">
                  <c:v>78.708629789050391</c:v>
                </c:pt>
                <c:pt idx="4">
                  <c:v>84.843965792074854</c:v>
                </c:pt>
                <c:pt idx="5">
                  <c:v>81.958388325663577</c:v>
                </c:pt>
                <c:pt idx="6">
                  <c:v>84.643040227755193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0289280"/>
        <c:axId val="220413952"/>
      </c:barChart>
      <c:catAx>
        <c:axId val="2202892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04139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04139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028928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74.722222222222214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이해관계인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dirty="0" smtClean="0"/>
                      <a:t>90.7 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90.714285714285708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0567040"/>
        <c:axId val="220568576"/>
      </c:barChart>
      <c:catAx>
        <c:axId val="2205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0568576"/>
        <c:crosses val="autoZero"/>
        <c:auto val="1"/>
        <c:lblAlgn val="ctr"/>
        <c:lblOffset val="100"/>
        <c:tickMarkSkip val="1"/>
        <c:noMultiLvlLbl val="0"/>
      </c:catAx>
      <c:valAx>
        <c:axId val="22056857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05670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74.707150319360636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2511488"/>
        <c:axId val="222513024"/>
      </c:barChart>
      <c:catAx>
        <c:axId val="22251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2513024"/>
        <c:crosses val="autoZero"/>
        <c:auto val="1"/>
        <c:lblAlgn val="ctr"/>
        <c:lblOffset val="100"/>
        <c:tickMarkSkip val="1"/>
        <c:noMultiLvlLbl val="0"/>
      </c:catAx>
      <c:valAx>
        <c:axId val="2225130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25114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82.257852482773643</c:v>
                </c:pt>
                <c:pt idx="1">
                  <c:v>75.740319517949942</c:v>
                </c:pt>
                <c:pt idx="2">
                  <c:v>74.149670765054594</c:v>
                </c:pt>
                <c:pt idx="3">
                  <c:v>73.586290075038377</c:v>
                </c:pt>
                <c:pt idx="4">
                  <c:v>76.395534556804762</c:v>
                </c:pt>
                <c:pt idx="5">
                  <c:v>69.159239589851012</c:v>
                </c:pt>
                <c:pt idx="6">
                  <c:v>74.199482807475889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3660672"/>
        <c:axId val="223662464"/>
      </c:barChart>
      <c:catAx>
        <c:axId val="2236606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36624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366246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366067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67.424242424242436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이해관계인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dirty="0" smtClean="0"/>
                      <a:t>81.9 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81.944444444444443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4083328"/>
        <c:axId val="224085120"/>
      </c:barChart>
      <c:catAx>
        <c:axId val="22408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4085120"/>
        <c:crosses val="autoZero"/>
        <c:auto val="1"/>
        <c:lblAlgn val="ctr"/>
        <c:lblOffset val="100"/>
        <c:tickMarkSkip val="1"/>
        <c:noMultiLvlLbl val="0"/>
      </c:catAx>
      <c:valAx>
        <c:axId val="2240851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408332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84.49323128154029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4014720"/>
        <c:axId val="224016256"/>
      </c:barChart>
      <c:catAx>
        <c:axId val="22401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4016256"/>
        <c:crosses val="autoZero"/>
        <c:auto val="1"/>
        <c:lblAlgn val="ctr"/>
        <c:lblOffset val="100"/>
        <c:tickMarkSkip val="1"/>
        <c:noMultiLvlLbl val="0"/>
      </c:catAx>
      <c:valAx>
        <c:axId val="2240162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40147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94.401094350685128</c:v>
                </c:pt>
                <c:pt idx="1">
                  <c:v>85.417620961030551</c:v>
                </c:pt>
                <c:pt idx="2">
                  <c:v>81.568072878341269</c:v>
                </c:pt>
                <c:pt idx="3">
                  <c:v>84.684692788731056</c:v>
                </c:pt>
                <c:pt idx="4">
                  <c:v>80.355736698337608</c:v>
                </c:pt>
                <c:pt idx="5">
                  <c:v>76.538928951040234</c:v>
                </c:pt>
                <c:pt idx="6">
                  <c:v>85.158771458386269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9142912"/>
        <c:axId val="229144448"/>
      </c:barChart>
      <c:catAx>
        <c:axId val="2291429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91444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91444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914291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92.619047619047606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이해관계인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dirty="0" smtClean="0"/>
                      <a:t>91.2 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91.190476190476176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invertIfNegative val="0"/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59.2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59.166666666666671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9221888"/>
        <c:axId val="229223424"/>
      </c:barChart>
      <c:catAx>
        <c:axId val="22922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9223424"/>
        <c:crosses val="autoZero"/>
        <c:auto val="1"/>
        <c:lblAlgn val="ctr"/>
        <c:lblOffset val="100"/>
        <c:tickMarkSkip val="1"/>
        <c:noMultiLvlLbl val="0"/>
      </c:catAx>
      <c:valAx>
        <c:axId val="22922342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92218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80.026835626671058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3812992"/>
        <c:axId val="223822976"/>
      </c:barChart>
      <c:catAx>
        <c:axId val="2238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3822976"/>
        <c:crosses val="autoZero"/>
        <c:auto val="1"/>
        <c:lblAlgn val="ctr"/>
        <c:lblOffset val="100"/>
        <c:tickMarkSkip val="1"/>
        <c:noMultiLvlLbl val="0"/>
      </c:catAx>
      <c:valAx>
        <c:axId val="2238229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38129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89.38188771194838</c:v>
                </c:pt>
                <c:pt idx="1">
                  <c:v>77.822776790511583</c:v>
                </c:pt>
                <c:pt idx="2">
                  <c:v>76.031951898276574</c:v>
                </c:pt>
                <c:pt idx="3">
                  <c:v>82.367443870487534</c:v>
                </c:pt>
                <c:pt idx="4">
                  <c:v>82.071824293001868</c:v>
                </c:pt>
                <c:pt idx="5">
                  <c:v>75.731775427160159</c:v>
                </c:pt>
                <c:pt idx="6">
                  <c:v>79.485727921444422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3864704"/>
        <c:axId val="223866240"/>
      </c:barChart>
      <c:catAx>
        <c:axId val="2238647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38662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38662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386470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95.833333333333329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이해관계인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dirty="0" smtClean="0"/>
                      <a:t>74.8 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74.791666666666657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invertIfNegative val="0"/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"/>
                  <c:y val="0.32773796371671127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60.0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2457856"/>
        <c:axId val="223364608"/>
      </c:barChart>
      <c:catAx>
        <c:axId val="22245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3364608"/>
        <c:crosses val="autoZero"/>
        <c:auto val="1"/>
        <c:lblAlgn val="ctr"/>
        <c:lblOffset val="100"/>
        <c:tickMarkSkip val="1"/>
        <c:noMultiLvlLbl val="0"/>
      </c:catAx>
      <c:valAx>
        <c:axId val="22336460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24578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82.579825594584236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3752576"/>
        <c:axId val="223754880"/>
      </c:barChart>
      <c:catAx>
        <c:axId val="22375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3754880"/>
        <c:crosses val="autoZero"/>
        <c:auto val="1"/>
        <c:lblAlgn val="ctr"/>
        <c:lblOffset val="100"/>
        <c:tickMarkSkip val="1"/>
        <c:noMultiLvlLbl val="0"/>
      </c:catAx>
      <c:valAx>
        <c:axId val="2237548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37525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88.896158037231913</c:v>
                </c:pt>
                <c:pt idx="1">
                  <c:v>82.600178768741245</c:v>
                </c:pt>
                <c:pt idx="2">
                  <c:v>79.575069325517973</c:v>
                </c:pt>
                <c:pt idx="3">
                  <c:v>79.31843213595657</c:v>
                </c:pt>
                <c:pt idx="4">
                  <c:v>84.843965792074854</c:v>
                </c:pt>
                <c:pt idx="5">
                  <c:v>77.922620706263217</c:v>
                </c:pt>
                <c:pt idx="6">
                  <c:v>82.96691372820419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8367744"/>
        <c:axId val="228385920"/>
      </c:barChart>
      <c:catAx>
        <c:axId val="2283677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83859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83859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836774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89.285714285714292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81.944444444444443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invertIfNegative val="0"/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</c:numRef>
          </c:val>
        </c:ser>
        <c:ser>
          <c:idx val="2"/>
          <c:order val="3"/>
          <c:tx>
            <c:strRef>
              <c:f>Sheet1!$A$5</c:f>
              <c:strCache>
                <c:ptCount val="1"/>
                <c:pt idx="0">
                  <c:v>특정사업 수혜자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000"/>
                    </a:pPr>
                    <a:r>
                      <a:rPr lang="en-US" altLang="en-US" sz="1000" dirty="0" smtClean="0"/>
                      <a:t>78.3</a:t>
                    </a:r>
                    <a:endParaRPr lang="en-US" altLang="en-US" sz="1000" dirty="0"/>
                  </a:p>
                </c:rich>
              </c:tx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78.333333333333329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8884864"/>
        <c:axId val="228886400"/>
      </c:barChart>
      <c:catAx>
        <c:axId val="22888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8886400"/>
        <c:crosses val="autoZero"/>
        <c:auto val="1"/>
        <c:lblAlgn val="ctr"/>
        <c:lblOffset val="100"/>
        <c:tickMarkSkip val="1"/>
        <c:noMultiLvlLbl val="0"/>
      </c:catAx>
      <c:valAx>
        <c:axId val="2288864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88848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80.717335631473048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8675968"/>
        <c:axId val="228677504"/>
      </c:barChart>
      <c:catAx>
        <c:axId val="22867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8677504"/>
        <c:crosses val="autoZero"/>
        <c:auto val="1"/>
        <c:lblAlgn val="ctr"/>
        <c:lblOffset val="100"/>
        <c:tickMarkSkip val="1"/>
        <c:noMultiLvlLbl val="0"/>
      </c:catAx>
      <c:valAx>
        <c:axId val="2286775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86759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91.648626193958535</c:v>
                </c:pt>
                <c:pt idx="1">
                  <c:v>78.435264223617963</c:v>
                </c:pt>
                <c:pt idx="2">
                  <c:v>74.149670765054594</c:v>
                </c:pt>
                <c:pt idx="3">
                  <c:v>80.172155421625249</c:v>
                </c:pt>
                <c:pt idx="4">
                  <c:v>82.335837769104046</c:v>
                </c:pt>
                <c:pt idx="5">
                  <c:v>79.536927754023353</c:v>
                </c:pt>
                <c:pt idx="6">
                  <c:v>80.388257575048812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8760192"/>
        <c:axId val="228761984"/>
      </c:barChart>
      <c:catAx>
        <c:axId val="2287601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87619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87619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876019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80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81.92307692307692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8956032"/>
        <c:axId val="228957568"/>
      </c:barChart>
      <c:catAx>
        <c:axId val="22895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8957568"/>
        <c:crosses val="autoZero"/>
        <c:auto val="1"/>
        <c:lblAlgn val="ctr"/>
        <c:lblOffset val="100"/>
        <c:tickMarkSkip val="1"/>
        <c:noMultiLvlLbl val="0"/>
      </c:catAx>
      <c:valAx>
        <c:axId val="22895756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89560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73.399100327321506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8822400"/>
        <c:axId val="228832384"/>
      </c:barChart>
      <c:catAx>
        <c:axId val="22882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8832384"/>
        <c:crosses val="autoZero"/>
        <c:auto val="1"/>
        <c:lblAlgn val="ctr"/>
        <c:lblOffset val="100"/>
        <c:tickMarkSkip val="1"/>
        <c:noMultiLvlLbl val="0"/>
      </c:catAx>
      <c:valAx>
        <c:axId val="2288323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88224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92.943905326535756</c:v>
                </c:pt>
                <c:pt idx="1">
                  <c:v>73.902857218630842</c:v>
                </c:pt>
                <c:pt idx="2">
                  <c:v>67.506325588976964</c:v>
                </c:pt>
                <c:pt idx="3">
                  <c:v>77.976866972762949</c:v>
                </c:pt>
                <c:pt idx="4">
                  <c:v>73.755399795782864</c:v>
                </c:pt>
                <c:pt idx="5">
                  <c:v>69.62047017492533</c:v>
                </c:pt>
                <c:pt idx="6">
                  <c:v>70.847229808373896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9750656"/>
        <c:axId val="229752192"/>
      </c:barChart>
      <c:catAx>
        <c:axId val="2297506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97521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975219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975065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61.666666666666657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9667968"/>
        <c:axId val="229669504"/>
      </c:barChart>
      <c:catAx>
        <c:axId val="22966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9669504"/>
        <c:crosses val="autoZero"/>
        <c:auto val="1"/>
        <c:lblAlgn val="ctr"/>
        <c:lblOffset val="100"/>
        <c:tickMarkSkip val="1"/>
        <c:noMultiLvlLbl val="0"/>
      </c:catAx>
      <c:valAx>
        <c:axId val="22966950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96679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70.527328695608958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9821056"/>
        <c:axId val="229826944"/>
      </c:barChart>
      <c:catAx>
        <c:axId val="22982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9826944"/>
        <c:crosses val="autoZero"/>
        <c:auto val="1"/>
        <c:lblAlgn val="ctr"/>
        <c:lblOffset val="100"/>
        <c:tickMarkSkip val="1"/>
        <c:noMultiLvlLbl val="0"/>
      </c:catAx>
      <c:valAx>
        <c:axId val="2298269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98210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88.24851847094331</c:v>
                </c:pt>
                <c:pt idx="1">
                  <c:v>69.615445186886276</c:v>
                </c:pt>
                <c:pt idx="2">
                  <c:v>60.752257993298045</c:v>
                </c:pt>
                <c:pt idx="3">
                  <c:v>72.366685381226006</c:v>
                </c:pt>
                <c:pt idx="4">
                  <c:v>71.115265034760967</c:v>
                </c:pt>
                <c:pt idx="5">
                  <c:v>62.240780813736095</c:v>
                </c:pt>
                <c:pt idx="6">
                  <c:v>70.331498577742821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9872768"/>
        <c:axId val="229874304"/>
      </c:barChart>
      <c:catAx>
        <c:axId val="2298727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98743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987430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987276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58.333333333333336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0269312"/>
        <c:axId val="230270848"/>
      </c:barChart>
      <c:catAx>
        <c:axId val="23026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0270848"/>
        <c:crosses val="autoZero"/>
        <c:auto val="1"/>
        <c:lblAlgn val="ctr"/>
        <c:lblOffset val="100"/>
        <c:tickMarkSkip val="1"/>
        <c:noMultiLvlLbl val="0"/>
      </c:catAx>
      <c:valAx>
        <c:axId val="23027084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2693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76.416129605663826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0336384"/>
        <c:axId val="230337920"/>
      </c:barChart>
      <c:catAx>
        <c:axId val="23033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0337920"/>
        <c:crosses val="autoZero"/>
        <c:auto val="1"/>
        <c:lblAlgn val="ctr"/>
        <c:lblOffset val="100"/>
        <c:tickMarkSkip val="1"/>
        <c:noMultiLvlLbl val="0"/>
      </c:catAx>
      <c:valAx>
        <c:axId val="23033792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3363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88.410428362515475</c:v>
                </c:pt>
                <c:pt idx="1">
                  <c:v>73.167872298903205</c:v>
                </c:pt>
                <c:pt idx="2">
                  <c:v>71.16016543581965</c:v>
                </c:pt>
                <c:pt idx="3">
                  <c:v>76.26942040142562</c:v>
                </c:pt>
                <c:pt idx="4">
                  <c:v>74.679446962140531</c:v>
                </c:pt>
                <c:pt idx="5">
                  <c:v>75.731775427160159</c:v>
                </c:pt>
                <c:pt idx="6">
                  <c:v>76.262407730000206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0035840"/>
        <c:axId val="230037376"/>
      </c:barChart>
      <c:catAx>
        <c:axId val="2300358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003737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003737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003584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63.333333333333343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66.666666666666671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smtClean="0"/>
                      <a:t>79.2</a:t>
                    </a:r>
                    <a:endParaRPr lang="en-US" altLang="en-US" sz="100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79.242424242424249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0093568"/>
        <c:axId val="230095104"/>
      </c:barChart>
      <c:catAx>
        <c:axId val="23009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0095104"/>
        <c:crosses val="autoZero"/>
        <c:auto val="1"/>
        <c:lblAlgn val="ctr"/>
        <c:lblOffset val="100"/>
        <c:tickMarkSkip val="1"/>
        <c:noMultiLvlLbl val="0"/>
      </c:catAx>
      <c:valAx>
        <c:axId val="23009510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0935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79.791778756395246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0398208"/>
        <c:axId val="230416384"/>
      </c:barChart>
      <c:catAx>
        <c:axId val="23039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0416384"/>
        <c:crosses val="autoZero"/>
        <c:auto val="1"/>
        <c:lblAlgn val="ctr"/>
        <c:lblOffset val="100"/>
        <c:tickMarkSkip val="1"/>
        <c:noMultiLvlLbl val="0"/>
      </c:catAx>
      <c:valAx>
        <c:axId val="2304163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3982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88.410428362515475</c:v>
                </c:pt>
                <c:pt idx="1">
                  <c:v>78.557761710239234</c:v>
                </c:pt>
                <c:pt idx="2">
                  <c:v>74.924727702263638</c:v>
                </c:pt>
                <c:pt idx="3">
                  <c:v>79.31843213595657</c:v>
                </c:pt>
                <c:pt idx="4">
                  <c:v>78.771655841724481</c:v>
                </c:pt>
                <c:pt idx="5">
                  <c:v>75.962390719697325</c:v>
                </c:pt>
                <c:pt idx="6">
                  <c:v>80.259324767391035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0183680"/>
        <c:axId val="230185216"/>
      </c:barChart>
      <c:catAx>
        <c:axId val="2301836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018521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018521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018368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53.333333333333343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82.058823529411754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0858752"/>
        <c:axId val="230860288"/>
      </c:barChart>
      <c:catAx>
        <c:axId val="23085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0860288"/>
        <c:crosses val="autoZero"/>
        <c:auto val="1"/>
        <c:lblAlgn val="ctr"/>
        <c:lblOffset val="100"/>
        <c:tickMarkSkip val="1"/>
        <c:noMultiLvlLbl val="0"/>
      </c:catAx>
      <c:valAx>
        <c:axId val="23086028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8587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80.589889944834837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0815232"/>
        <c:axId val="230816768"/>
      </c:barChart>
      <c:catAx>
        <c:axId val="23081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0816768"/>
        <c:crosses val="autoZero"/>
        <c:auto val="1"/>
        <c:lblAlgn val="ctr"/>
        <c:lblOffset val="100"/>
        <c:tickMarkSkip val="1"/>
        <c:noMultiLvlLbl val="0"/>
      </c:catAx>
      <c:valAx>
        <c:axId val="2308167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8152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87.11514922993824</c:v>
                </c:pt>
                <c:pt idx="1">
                  <c:v>81.252706415907255</c:v>
                </c:pt>
                <c:pt idx="2">
                  <c:v>75.589062219871408</c:v>
                </c:pt>
                <c:pt idx="3">
                  <c:v>82.733325278631241</c:v>
                </c:pt>
                <c:pt idx="4">
                  <c:v>79.035669317826674</c:v>
                </c:pt>
                <c:pt idx="5">
                  <c:v>75.15523719581725</c:v>
                </c:pt>
                <c:pt idx="6">
                  <c:v>81.032921613337663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0576128"/>
        <c:axId val="230577664"/>
      </c:barChart>
      <c:catAx>
        <c:axId val="2305761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05776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057766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057612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64.444444444444443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84.166666666666671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0611968"/>
        <c:axId val="230621952"/>
      </c:barChart>
      <c:catAx>
        <c:axId val="23061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0621952"/>
        <c:crosses val="autoZero"/>
        <c:auto val="1"/>
        <c:lblAlgn val="ctr"/>
        <c:lblOffset val="100"/>
        <c:tickMarkSkip val="1"/>
        <c:noMultiLvlLbl val="0"/>
      </c:catAx>
      <c:valAx>
        <c:axId val="23062195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6119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81.538089426557235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0912768"/>
        <c:axId val="230914304"/>
      </c:barChart>
      <c:catAx>
        <c:axId val="23091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0914304"/>
        <c:crosses val="autoZero"/>
        <c:auto val="1"/>
        <c:lblAlgn val="ctr"/>
        <c:lblOffset val="100"/>
        <c:tickMarkSkip val="1"/>
        <c:noMultiLvlLbl val="0"/>
      </c:catAx>
      <c:valAx>
        <c:axId val="2309143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9127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89.867617386664847</c:v>
                </c:pt>
                <c:pt idx="1">
                  <c:v>81.742696362392337</c:v>
                </c:pt>
                <c:pt idx="2">
                  <c:v>75.146172541466228</c:v>
                </c:pt>
                <c:pt idx="3">
                  <c:v>80.903918237912663</c:v>
                </c:pt>
                <c:pt idx="4">
                  <c:v>80.487743436388712</c:v>
                </c:pt>
                <c:pt idx="5">
                  <c:v>77.922620706263217</c:v>
                </c:pt>
                <c:pt idx="6">
                  <c:v>82.064384074599815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0939648"/>
        <c:axId val="230724352"/>
      </c:barChart>
      <c:catAx>
        <c:axId val="2309396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07243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07243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09396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84.523809523809518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1315712"/>
        <c:axId val="231325696"/>
      </c:barChart>
      <c:catAx>
        <c:axId val="23131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1325696"/>
        <c:crosses val="autoZero"/>
        <c:auto val="1"/>
        <c:lblAlgn val="ctr"/>
        <c:lblOffset val="100"/>
        <c:tickMarkSkip val="1"/>
        <c:noMultiLvlLbl val="0"/>
      </c:catAx>
      <c:valAx>
        <c:axId val="23132569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13157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81.47123433147857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0948864"/>
        <c:axId val="230950400"/>
      </c:barChart>
      <c:catAx>
        <c:axId val="23094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0950400"/>
        <c:crosses val="autoZero"/>
        <c:auto val="1"/>
        <c:lblAlgn val="ctr"/>
        <c:lblOffset val="100"/>
        <c:tickMarkSkip val="1"/>
        <c:noMultiLvlLbl val="0"/>
      </c:catAx>
      <c:valAx>
        <c:axId val="23095040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9488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91.162896519242068</c:v>
                </c:pt>
                <c:pt idx="1">
                  <c:v>73.902857218630842</c:v>
                </c:pt>
                <c:pt idx="2">
                  <c:v>76.142674317877876</c:v>
                </c:pt>
                <c:pt idx="3">
                  <c:v>82.001562462343813</c:v>
                </c:pt>
                <c:pt idx="4">
                  <c:v>83.919918625717187</c:v>
                </c:pt>
                <c:pt idx="5">
                  <c:v>80.459388924172003</c:v>
                </c:pt>
                <c:pt idx="6">
                  <c:v>81.677585651626501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1012608"/>
        <c:axId val="231014400"/>
      </c:barChart>
      <c:catAx>
        <c:axId val="2310126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10144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101440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101260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76.333333333333343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91.458333333333343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1069184"/>
        <c:axId val="231070720"/>
      </c:barChart>
      <c:catAx>
        <c:axId val="23106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1070720"/>
        <c:crosses val="autoZero"/>
        <c:auto val="1"/>
        <c:lblAlgn val="ctr"/>
        <c:lblOffset val="100"/>
        <c:tickMarkSkip val="1"/>
        <c:noMultiLvlLbl val="0"/>
      </c:catAx>
      <c:valAx>
        <c:axId val="2310707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10691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84.975784174520868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1348864"/>
        <c:axId val="231371136"/>
      </c:barChart>
      <c:catAx>
        <c:axId val="23134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1371136"/>
        <c:crosses val="autoZero"/>
        <c:auto val="1"/>
        <c:lblAlgn val="ctr"/>
        <c:lblOffset val="100"/>
        <c:tickMarkSkip val="1"/>
        <c:noMultiLvlLbl val="0"/>
      </c:catAx>
      <c:valAx>
        <c:axId val="2313711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13488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95.372553700118061</c:v>
                </c:pt>
                <c:pt idx="1">
                  <c:v>87.500078233592205</c:v>
                </c:pt>
                <c:pt idx="2">
                  <c:v>78.800012388308915</c:v>
                </c:pt>
                <c:pt idx="3">
                  <c:v>84.196850911206099</c:v>
                </c:pt>
                <c:pt idx="4">
                  <c:v>86.560053386739099</c:v>
                </c:pt>
                <c:pt idx="5">
                  <c:v>79.421620107754777</c:v>
                </c:pt>
                <c:pt idx="6">
                  <c:v>84.643040227755193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1748736"/>
        <c:axId val="231750272"/>
      </c:barChart>
      <c:catAx>
        <c:axId val="2317487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17502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175027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174873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70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89.880952380952394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1842176"/>
        <c:axId val="231843712"/>
      </c:barChart>
      <c:catAx>
        <c:axId val="23184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1843712"/>
        <c:crosses val="autoZero"/>
        <c:auto val="1"/>
        <c:lblAlgn val="ctr"/>
        <c:lblOffset val="100"/>
        <c:tickMarkSkip val="1"/>
        <c:noMultiLvlLbl val="0"/>
      </c:catAx>
      <c:valAx>
        <c:axId val="23184371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18421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81.374070392273893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1708928"/>
        <c:axId val="231714816"/>
      </c:barChart>
      <c:catAx>
        <c:axId val="23170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1714816"/>
        <c:crosses val="autoZero"/>
        <c:auto val="1"/>
        <c:lblAlgn val="ctr"/>
        <c:lblOffset val="100"/>
        <c:tickMarkSkip val="1"/>
        <c:noMultiLvlLbl val="0"/>
      </c:catAx>
      <c:valAx>
        <c:axId val="2317148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170892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88.24851847094331</c:v>
                </c:pt>
                <c:pt idx="1">
                  <c:v>84.560138554681629</c:v>
                </c:pt>
                <c:pt idx="2">
                  <c:v>74.149670765054594</c:v>
                </c:pt>
                <c:pt idx="3">
                  <c:v>81.879601992962577</c:v>
                </c:pt>
                <c:pt idx="4">
                  <c:v>78.639649103673392</c:v>
                </c:pt>
                <c:pt idx="5">
                  <c:v>81.266542448052078</c:v>
                </c:pt>
                <c:pt idx="6">
                  <c:v>81.290787228653187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1531648"/>
        <c:axId val="231733504"/>
      </c:barChart>
      <c:catAx>
        <c:axId val="2315316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17335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173350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15316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75.833333333333343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88.541666666666657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1428096"/>
        <c:axId val="231429632"/>
      </c:barChart>
      <c:catAx>
        <c:axId val="23142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1429632"/>
        <c:crosses val="autoZero"/>
        <c:auto val="1"/>
        <c:lblAlgn val="ctr"/>
        <c:lblOffset val="100"/>
        <c:tickMarkSkip val="1"/>
        <c:noMultiLvlLbl val="0"/>
      </c:catAx>
      <c:valAx>
        <c:axId val="23142963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14280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78.529609715928601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1601664"/>
        <c:axId val="231603200"/>
      </c:barChart>
      <c:catAx>
        <c:axId val="23160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1603200"/>
        <c:crosses val="autoZero"/>
        <c:auto val="1"/>
        <c:lblAlgn val="ctr"/>
        <c:lblOffset val="100"/>
        <c:tickMarkSkip val="1"/>
        <c:noMultiLvlLbl val="0"/>
      </c:catAx>
      <c:valAx>
        <c:axId val="23160320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16016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88.24851847094331</c:v>
                </c:pt>
                <c:pt idx="1">
                  <c:v>77.577781817269042</c:v>
                </c:pt>
                <c:pt idx="2">
                  <c:v>69.499329141800246</c:v>
                </c:pt>
                <c:pt idx="3">
                  <c:v>79.31843213595657</c:v>
                </c:pt>
                <c:pt idx="4">
                  <c:v>78.639649103673392</c:v>
                </c:pt>
                <c:pt idx="5">
                  <c:v>72.157238392834131</c:v>
                </c:pt>
                <c:pt idx="6">
                  <c:v>79.485727921444422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1665664"/>
        <c:axId val="231667200"/>
      </c:barChart>
      <c:catAx>
        <c:axId val="2316656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16672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166720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166566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75.000000000000014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78.8888888888889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2274944"/>
        <c:axId val="232284928"/>
      </c:barChart>
      <c:catAx>
        <c:axId val="2322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2284928"/>
        <c:crosses val="autoZero"/>
        <c:auto val="1"/>
        <c:lblAlgn val="ctr"/>
        <c:lblOffset val="100"/>
        <c:tickMarkSkip val="1"/>
        <c:noMultiLvlLbl val="0"/>
      </c:catAx>
      <c:valAx>
        <c:axId val="23228492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22749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83.61491334968764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170550784"/>
        <c:axId val="170552704"/>
      </c:barChart>
      <c:catAx>
        <c:axId val="17055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70552704"/>
        <c:crosses val="autoZero"/>
        <c:auto val="1"/>
        <c:lblAlgn val="ctr"/>
        <c:lblOffset val="100"/>
        <c:tickMarkSkip val="1"/>
        <c:noMultiLvlLbl val="0"/>
      </c:catAx>
      <c:valAx>
        <c:axId val="1705527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705507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90.029527278236998</c:v>
                </c:pt>
                <c:pt idx="1">
                  <c:v>86.397600854000729</c:v>
                </c:pt>
                <c:pt idx="2">
                  <c:v>79.907236584321865</c:v>
                </c:pt>
                <c:pt idx="3">
                  <c:v>83.099206686774949</c:v>
                </c:pt>
                <c:pt idx="4">
                  <c:v>85.107979268177047</c:v>
                </c:pt>
                <c:pt idx="5">
                  <c:v>81.035927155514912</c:v>
                </c:pt>
                <c:pt idx="6">
                  <c:v>82.96691372820419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2258944"/>
        <c:axId val="222954240"/>
      </c:barChart>
      <c:catAx>
        <c:axId val="2322589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29542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29542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225894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96.470588235294116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67.962962962962976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2984448"/>
        <c:axId val="222990336"/>
      </c:barChart>
      <c:catAx>
        <c:axId val="22298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2990336"/>
        <c:crosses val="autoZero"/>
        <c:auto val="1"/>
        <c:lblAlgn val="ctr"/>
        <c:lblOffset val="100"/>
        <c:tickMarkSkip val="1"/>
        <c:noMultiLvlLbl val="0"/>
      </c:catAx>
      <c:valAx>
        <c:axId val="2229903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29844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79.143463373216321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77.493631758324739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9429248"/>
        <c:axId val="229430784"/>
      </c:barChart>
      <c:catAx>
        <c:axId val="22942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9430784"/>
        <c:crosses val="autoZero"/>
        <c:auto val="1"/>
        <c:lblAlgn val="ctr"/>
        <c:lblOffset val="100"/>
        <c:tickMarkSkip val="1"/>
        <c:noMultiLvlLbl val="0"/>
      </c:catAx>
      <c:valAx>
        <c:axId val="2294307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94292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89.908094859557877</c:v>
                </c:pt>
                <c:pt idx="1">
                  <c:v>78.414847975847749</c:v>
                </c:pt>
                <c:pt idx="2">
                  <c:v>73.03321970074154</c:v>
                </c:pt>
                <c:pt idx="3">
                  <c:v>79.765620523687772</c:v>
                </c:pt>
                <c:pt idx="4">
                  <c:v>79.123673809860733</c:v>
                </c:pt>
                <c:pt idx="5">
                  <c:v>75.462724252533462</c:v>
                </c:pt>
                <c:pt idx="6">
                  <c:v>79.002229892727783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90.839076736097766</c:v>
                </c:pt>
                <c:pt idx="1">
                  <c:v>72.80037983903938</c:v>
                </c:pt>
                <c:pt idx="2">
                  <c:v>72.821001729839054</c:v>
                </c:pt>
                <c:pt idx="3">
                  <c:v>77.123143687094284</c:v>
                </c:pt>
                <c:pt idx="4">
                  <c:v>78.771655841724481</c:v>
                </c:pt>
                <c:pt idx="5">
                  <c:v>74.578698964474341</c:v>
                </c:pt>
                <c:pt idx="6">
                  <c:v>77.164937383604581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3045888"/>
        <c:axId val="223059968"/>
      </c:barChart>
      <c:catAx>
        <c:axId val="2230458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30599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305996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304588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81.458333333333329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72.592592592592581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9545472"/>
        <c:axId val="229547008"/>
      </c:barChart>
      <c:catAx>
        <c:axId val="22954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9547008"/>
        <c:crosses val="autoZero"/>
        <c:auto val="1"/>
        <c:lblAlgn val="ctr"/>
        <c:lblOffset val="100"/>
        <c:tickMarkSkip val="1"/>
        <c:noMultiLvlLbl val="0"/>
      </c:catAx>
      <c:valAx>
        <c:axId val="22954700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95454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77.098192378348926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9460608"/>
        <c:axId val="229478784"/>
      </c:barChart>
      <c:catAx>
        <c:axId val="2294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9478784"/>
        <c:crosses val="autoZero"/>
        <c:auto val="1"/>
        <c:lblAlgn val="ctr"/>
        <c:lblOffset val="100"/>
        <c:tickMarkSkip val="1"/>
        <c:noMultiLvlLbl val="0"/>
      </c:catAx>
      <c:valAx>
        <c:axId val="2294787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94606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84.362681073211647</c:v>
                </c:pt>
                <c:pt idx="1">
                  <c:v>77.822776790511583</c:v>
                </c:pt>
                <c:pt idx="2">
                  <c:v>76.696286415884344</c:v>
                </c:pt>
                <c:pt idx="3">
                  <c:v>77.001183217713049</c:v>
                </c:pt>
                <c:pt idx="4">
                  <c:v>79.563696270031045</c:v>
                </c:pt>
                <c:pt idx="5">
                  <c:v>72.157238392834131</c:v>
                </c:pt>
                <c:pt idx="6">
                  <c:v>76.262407730000206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2868992"/>
        <c:axId val="222870144"/>
      </c:barChart>
      <c:catAx>
        <c:axId val="2228689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28701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287014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286899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88.333333333333329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79.583333333333343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smtClean="0"/>
                      <a:t>70.9</a:t>
                    </a:r>
                    <a:endParaRPr lang="en-US" altLang="en-US" sz="100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70.925925925925924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2770688"/>
        <c:axId val="222772224"/>
      </c:barChart>
      <c:catAx>
        <c:axId val="22277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2772224"/>
        <c:crosses val="autoZero"/>
        <c:auto val="1"/>
        <c:lblAlgn val="ctr"/>
        <c:lblOffset val="100"/>
        <c:tickMarkSkip val="1"/>
        <c:noMultiLvlLbl val="0"/>
      </c:catAx>
      <c:valAx>
        <c:axId val="22277222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27706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80.710240419736635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22944256"/>
        <c:axId val="229589760"/>
      </c:barChart>
      <c:catAx>
        <c:axId val="22294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9589760"/>
        <c:crosses val="autoZero"/>
        <c:auto val="1"/>
        <c:lblAlgn val="ctr"/>
        <c:lblOffset val="100"/>
        <c:tickMarkSkip val="1"/>
        <c:noMultiLvlLbl val="0"/>
      </c:catAx>
      <c:valAx>
        <c:axId val="22958976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29442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90.353347061381299</c:v>
                </c:pt>
                <c:pt idx="1">
                  <c:v>79.292746629966871</c:v>
                </c:pt>
                <c:pt idx="2">
                  <c:v>75.478339800270106</c:v>
                </c:pt>
                <c:pt idx="3">
                  <c:v>80.659997299150191</c:v>
                </c:pt>
                <c:pt idx="4">
                  <c:v>83.259884935461713</c:v>
                </c:pt>
                <c:pt idx="5">
                  <c:v>77.922620706263217</c:v>
                </c:pt>
                <c:pt idx="6">
                  <c:v>80.259324767391035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29623296"/>
        <c:axId val="229624832"/>
      </c:barChart>
      <c:catAx>
        <c:axId val="2296232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296248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2962483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296232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82.666666666666671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77.777777777777786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2653568"/>
        <c:axId val="232655104"/>
      </c:barChart>
      <c:catAx>
        <c:axId val="23265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2655104"/>
        <c:crosses val="autoZero"/>
        <c:auto val="1"/>
        <c:lblAlgn val="ctr"/>
        <c:lblOffset val="100"/>
        <c:tickMarkSkip val="1"/>
        <c:noMultiLvlLbl val="0"/>
      </c:catAx>
      <c:valAx>
        <c:axId val="23265510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26535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73.754910410859679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2331136"/>
        <c:axId val="232332672"/>
      </c:barChart>
      <c:catAx>
        <c:axId val="23233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2332672"/>
        <c:crosses val="autoZero"/>
        <c:auto val="1"/>
        <c:lblAlgn val="ctr"/>
        <c:lblOffset val="100"/>
        <c:tickMarkSkip val="1"/>
        <c:noMultiLvlLbl val="0"/>
      </c:catAx>
      <c:valAx>
        <c:axId val="2323326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23311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80.314933783907804</c:v>
                </c:pt>
                <c:pt idx="1">
                  <c:v>73.902857218630842</c:v>
                </c:pt>
                <c:pt idx="2">
                  <c:v>66.28837897336274</c:v>
                </c:pt>
                <c:pt idx="3">
                  <c:v>71.756883034319813</c:v>
                </c:pt>
                <c:pt idx="4">
                  <c:v>76.263527818753673</c:v>
                </c:pt>
                <c:pt idx="5">
                  <c:v>73.656237794325691</c:v>
                </c:pt>
                <c:pt idx="6">
                  <c:v>73.812684384502589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2493440"/>
        <c:axId val="232494976"/>
      </c:barChart>
      <c:catAx>
        <c:axId val="2324934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249497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249497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249344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2401152"/>
        <c:axId val="232407040"/>
      </c:barChart>
      <c:catAx>
        <c:axId val="23240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2407040"/>
        <c:crosses val="autoZero"/>
        <c:auto val="1"/>
        <c:lblAlgn val="ctr"/>
        <c:lblOffset val="100"/>
        <c:tickMarkSkip val="1"/>
        <c:noMultiLvlLbl val="0"/>
      </c:catAx>
      <c:valAx>
        <c:axId val="23240704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24011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75.53626615933419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2758272"/>
        <c:axId val="232772352"/>
      </c:barChart>
      <c:catAx>
        <c:axId val="23275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2772352"/>
        <c:crosses val="autoZero"/>
        <c:auto val="1"/>
        <c:lblAlgn val="ctr"/>
        <c:lblOffset val="100"/>
        <c:tickMarkSkip val="1"/>
        <c:noMultiLvlLbl val="0"/>
      </c:catAx>
      <c:valAx>
        <c:axId val="2327723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27582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87.11514922993824</c:v>
                </c:pt>
                <c:pt idx="1">
                  <c:v>75.740319517949942</c:v>
                </c:pt>
                <c:pt idx="2">
                  <c:v>70.274386079009304</c:v>
                </c:pt>
                <c:pt idx="3">
                  <c:v>73.22040866689467</c:v>
                </c:pt>
                <c:pt idx="4">
                  <c:v>76.791554770958044</c:v>
                </c:pt>
                <c:pt idx="5">
                  <c:v>68.813316651045255</c:v>
                </c:pt>
                <c:pt idx="6">
                  <c:v>75.74667649936913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2552320"/>
        <c:axId val="232553472"/>
      </c:barChart>
      <c:catAx>
        <c:axId val="23255232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25534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255347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255232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3061760"/>
        <c:axId val="233096320"/>
      </c:barChart>
      <c:catAx>
        <c:axId val="23306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3096320"/>
        <c:crosses val="autoZero"/>
        <c:auto val="1"/>
        <c:lblAlgn val="ctr"/>
        <c:lblOffset val="100"/>
        <c:tickMarkSkip val="1"/>
        <c:noMultiLvlLbl val="0"/>
      </c:catAx>
      <c:valAx>
        <c:axId val="2330963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30617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79.92253225404383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3165952"/>
        <c:axId val="233167488"/>
      </c:barChart>
      <c:catAx>
        <c:axId val="23316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3167488"/>
        <c:crosses val="autoZero"/>
        <c:auto val="1"/>
        <c:lblAlgn val="ctr"/>
        <c:lblOffset val="100"/>
        <c:tickMarkSkip val="1"/>
        <c:noMultiLvlLbl val="0"/>
      </c:catAx>
      <c:valAx>
        <c:axId val="23316748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31659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87.438969013082541</c:v>
                </c:pt>
                <c:pt idx="1">
                  <c:v>76.230309464435038</c:v>
                </c:pt>
                <c:pt idx="2">
                  <c:v>74.59256044345976</c:v>
                </c:pt>
                <c:pt idx="3">
                  <c:v>80.050194952243999</c:v>
                </c:pt>
                <c:pt idx="4">
                  <c:v>81.279783864695275</c:v>
                </c:pt>
                <c:pt idx="5">
                  <c:v>77.922620706263217</c:v>
                </c:pt>
                <c:pt idx="6">
                  <c:v>80.259324767391035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2856960"/>
        <c:axId val="232858752"/>
      </c:barChart>
      <c:catAx>
        <c:axId val="2328569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28587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28587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285696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90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63.333333333333336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smtClean="0"/>
                      <a:t>85.4</a:t>
                    </a:r>
                    <a:endParaRPr lang="en-US" altLang="en-US" sz="100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85.370370370370381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2914944"/>
        <c:axId val="232916480"/>
      </c:barChart>
      <c:catAx>
        <c:axId val="23291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2916480"/>
        <c:crosses val="autoZero"/>
        <c:auto val="1"/>
        <c:lblAlgn val="ctr"/>
        <c:lblOffset val="100"/>
        <c:tickMarkSkip val="1"/>
        <c:noMultiLvlLbl val="0"/>
      </c:catAx>
      <c:valAx>
        <c:axId val="23291648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29149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79.774992348587972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3539456"/>
        <c:axId val="233540992"/>
      </c:barChart>
      <c:catAx>
        <c:axId val="23353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3540992"/>
        <c:crosses val="autoZero"/>
        <c:auto val="1"/>
        <c:lblAlgn val="ctr"/>
        <c:lblOffset val="100"/>
        <c:tickMarkSkip val="1"/>
        <c:noMultiLvlLbl val="0"/>
      </c:catAx>
      <c:valAx>
        <c:axId val="2335409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35394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82.257852482773643</c:v>
                </c:pt>
                <c:pt idx="1">
                  <c:v>80.027731549694508</c:v>
                </c:pt>
                <c:pt idx="2">
                  <c:v>76.031951898276574</c:v>
                </c:pt>
                <c:pt idx="3">
                  <c:v>81.513720584818856</c:v>
                </c:pt>
                <c:pt idx="4">
                  <c:v>81.93981755495075</c:v>
                </c:pt>
                <c:pt idx="5">
                  <c:v>78.614466583874702</c:v>
                </c:pt>
                <c:pt idx="6">
                  <c:v>79.485727921444422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3030016"/>
        <c:axId val="233031552"/>
      </c:barChart>
      <c:catAx>
        <c:axId val="2330300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30315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30315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30300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86.28205128205127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3500032"/>
        <c:axId val="233641088"/>
      </c:barChart>
      <c:catAx>
        <c:axId val="23350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3641088"/>
        <c:crosses val="autoZero"/>
        <c:auto val="1"/>
        <c:lblAlgn val="ctr"/>
        <c:lblOffset val="100"/>
        <c:tickMarkSkip val="1"/>
        <c:noMultiLvlLbl val="0"/>
      </c:catAx>
      <c:valAx>
        <c:axId val="23364108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35000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76.688864668086211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3698816"/>
        <c:axId val="233700352"/>
      </c:barChart>
      <c:catAx>
        <c:axId val="23369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3700352"/>
        <c:crosses val="autoZero"/>
        <c:auto val="1"/>
        <c:lblAlgn val="ctr"/>
        <c:lblOffset val="100"/>
        <c:tickMarkSkip val="1"/>
        <c:noMultiLvlLbl val="0"/>
      </c:catAx>
      <c:valAx>
        <c:axId val="2337003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36988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79.343474434474885</c:v>
                </c:pt>
                <c:pt idx="1">
                  <c:v>77.210289357405216</c:v>
                </c:pt>
                <c:pt idx="2">
                  <c:v>73.706781086649414</c:v>
                </c:pt>
                <c:pt idx="3">
                  <c:v>79.806274013481527</c:v>
                </c:pt>
                <c:pt idx="4">
                  <c:v>78.507642365622289</c:v>
                </c:pt>
                <c:pt idx="5">
                  <c:v>74.117468379400023</c:v>
                </c:pt>
                <c:pt idx="6">
                  <c:v>76.262407730000206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3271296"/>
        <c:axId val="233272832"/>
      </c:barChart>
      <c:catAx>
        <c:axId val="2332712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32728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327283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32712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3326464"/>
        <c:axId val="233328000"/>
      </c:barChart>
      <c:catAx>
        <c:axId val="23332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3328000"/>
        <c:crosses val="autoZero"/>
        <c:auto val="1"/>
        <c:lblAlgn val="ctr"/>
        <c:lblOffset val="100"/>
        <c:tickMarkSkip val="1"/>
        <c:noMultiLvlLbl val="0"/>
      </c:catAx>
      <c:valAx>
        <c:axId val="2333280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33264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83.077067803409349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1921536"/>
        <c:axId val="231923072"/>
      </c:barChart>
      <c:catAx>
        <c:axId val="23192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1923072"/>
        <c:crosses val="autoZero"/>
        <c:auto val="1"/>
        <c:lblAlgn val="ctr"/>
        <c:lblOffset val="100"/>
        <c:tickMarkSkip val="1"/>
        <c:noMultiLvlLbl val="0"/>
      </c:catAx>
      <c:valAx>
        <c:axId val="2319230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19215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94.077274567540826</c:v>
                </c:pt>
                <c:pt idx="1">
                  <c:v>84.560138554681629</c:v>
                </c:pt>
                <c:pt idx="2">
                  <c:v>76.585563996283057</c:v>
                </c:pt>
                <c:pt idx="3">
                  <c:v>83.709009033681156</c:v>
                </c:pt>
                <c:pt idx="4">
                  <c:v>82.335837769104046</c:v>
                </c:pt>
                <c:pt idx="5">
                  <c:v>76.308313658503067</c:v>
                </c:pt>
                <c:pt idx="6">
                  <c:v>83.224779343519728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1973248"/>
        <c:axId val="231974784"/>
      </c:barChart>
      <c:catAx>
        <c:axId val="2319732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19747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19747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19732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88.8888888888889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smtClean="0"/>
                      <a:t>79.3</a:t>
                    </a:r>
                    <a:endParaRPr lang="en-US" altLang="en-US" sz="100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2099200"/>
        <c:axId val="232105088"/>
      </c:barChart>
      <c:catAx>
        <c:axId val="23209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2105088"/>
        <c:crosses val="autoZero"/>
        <c:auto val="1"/>
        <c:lblAlgn val="ctr"/>
        <c:lblOffset val="100"/>
        <c:tickMarkSkip val="1"/>
        <c:noMultiLvlLbl val="0"/>
      </c:catAx>
      <c:valAx>
        <c:axId val="23210508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20992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77.357674112508505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2043648"/>
        <c:axId val="232045184"/>
      </c:barChart>
      <c:catAx>
        <c:axId val="23204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2045184"/>
        <c:crosses val="autoZero"/>
        <c:auto val="1"/>
        <c:lblAlgn val="ctr"/>
        <c:lblOffset val="100"/>
        <c:tickMarkSkip val="1"/>
        <c:noMultiLvlLbl val="0"/>
      </c:catAx>
      <c:valAx>
        <c:axId val="2320451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20436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77.076735952464759</c:v>
                </c:pt>
                <c:pt idx="1">
                  <c:v>76.720299410920134</c:v>
                </c:pt>
                <c:pt idx="2">
                  <c:v>73.817503506250716</c:v>
                </c:pt>
                <c:pt idx="3">
                  <c:v>77.36706462585677</c:v>
                </c:pt>
                <c:pt idx="4">
                  <c:v>75.339480652396006</c:v>
                </c:pt>
                <c:pt idx="5">
                  <c:v>74.924621903280098</c:v>
                </c:pt>
                <c:pt idx="6">
                  <c:v>78.841063883155584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4024320"/>
        <c:axId val="234292352"/>
      </c:barChart>
      <c:catAx>
        <c:axId val="23402432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42923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42923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402432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88.8888888888889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000" dirty="0" smtClean="0"/>
                      <a:t>71.4</a:t>
                    </a:r>
                    <a:endParaRPr lang="en-US" altLang="en-US" sz="1000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71.410256410256409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363520"/>
        <c:axId val="234373504"/>
      </c:barChart>
      <c:catAx>
        <c:axId val="23436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4373504"/>
        <c:crosses val="autoZero"/>
        <c:auto val="1"/>
        <c:lblAlgn val="ctr"/>
        <c:lblOffset val="100"/>
        <c:tickMarkSkip val="1"/>
        <c:noMultiLvlLbl val="0"/>
      </c:catAx>
      <c:valAx>
        <c:axId val="23437350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3635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74.741172754520051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144128"/>
        <c:axId val="234145664"/>
      </c:barChart>
      <c:catAx>
        <c:axId val="23414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4145664"/>
        <c:crosses val="autoZero"/>
        <c:auto val="1"/>
        <c:lblAlgn val="ctr"/>
        <c:lblOffset val="100"/>
        <c:tickMarkSkip val="1"/>
        <c:noMultiLvlLbl val="0"/>
      </c:catAx>
      <c:valAx>
        <c:axId val="2341456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14412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85.334140422644552</c:v>
                </c:pt>
                <c:pt idx="1">
                  <c:v>77.822776790511583</c:v>
                </c:pt>
                <c:pt idx="2">
                  <c:v>69.05643946339508</c:v>
                </c:pt>
                <c:pt idx="3">
                  <c:v>77.001183217713049</c:v>
                </c:pt>
                <c:pt idx="4">
                  <c:v>77.979615413417903</c:v>
                </c:pt>
                <c:pt idx="5">
                  <c:v>71.465392515222632</c:v>
                </c:pt>
                <c:pt idx="6">
                  <c:v>73.039087538555975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4068608"/>
        <c:axId val="234078592"/>
      </c:barChart>
      <c:catAx>
        <c:axId val="2340686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40785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407859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406860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75.303030303030312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66.333333333333329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227584"/>
        <c:axId val="234229120"/>
      </c:barChart>
      <c:catAx>
        <c:axId val="23422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4229120"/>
        <c:crosses val="autoZero"/>
        <c:auto val="1"/>
        <c:lblAlgn val="ctr"/>
        <c:lblOffset val="100"/>
        <c:tickMarkSkip val="1"/>
        <c:noMultiLvlLbl val="0"/>
      </c:catAx>
      <c:valAx>
        <c:axId val="2342291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2275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72.185851216758465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286080"/>
        <c:axId val="234287872"/>
      </c:barChart>
      <c:catAx>
        <c:axId val="23428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4287872"/>
        <c:crosses val="autoZero"/>
        <c:auto val="1"/>
        <c:lblAlgn val="ctr"/>
        <c:lblOffset val="100"/>
        <c:tickMarkSkip val="1"/>
        <c:noMultiLvlLbl val="0"/>
      </c:catAx>
      <c:valAx>
        <c:axId val="2342878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2860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87.11514922993824</c:v>
                </c:pt>
                <c:pt idx="1">
                  <c:v>76.720299410920134</c:v>
                </c:pt>
                <c:pt idx="2">
                  <c:v>68.6135497849899</c:v>
                </c:pt>
                <c:pt idx="3">
                  <c:v>71.512962095557342</c:v>
                </c:pt>
                <c:pt idx="4">
                  <c:v>73.887406533833953</c:v>
                </c:pt>
                <c:pt idx="5">
                  <c:v>66.391856079405045</c:v>
                </c:pt>
                <c:pt idx="6">
                  <c:v>70.331498577742821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4837504"/>
        <c:axId val="234839040"/>
      </c:barChart>
      <c:catAx>
        <c:axId val="2348375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48390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48390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483750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769792"/>
        <c:axId val="234779776"/>
      </c:barChart>
      <c:catAx>
        <c:axId val="23476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4779776"/>
        <c:crosses val="autoZero"/>
        <c:auto val="1"/>
        <c:lblAlgn val="ctr"/>
        <c:lblOffset val="100"/>
        <c:tickMarkSkip val="1"/>
        <c:noMultiLvlLbl val="0"/>
      </c:catAx>
      <c:valAx>
        <c:axId val="23477977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7697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81.47496178300284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885504"/>
        <c:axId val="234887040"/>
      </c:barChart>
      <c:catAx>
        <c:axId val="23488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4887040"/>
        <c:crosses val="autoZero"/>
        <c:auto val="1"/>
        <c:lblAlgn val="ctr"/>
        <c:lblOffset val="100"/>
        <c:tickMarkSkip val="1"/>
        <c:noMultiLvlLbl val="0"/>
      </c:catAx>
      <c:valAx>
        <c:axId val="2348870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8855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90.677166844525601</c:v>
                </c:pt>
                <c:pt idx="1">
                  <c:v>82.8451737419838</c:v>
                </c:pt>
                <c:pt idx="2">
                  <c:v>80.571571101929621</c:v>
                </c:pt>
                <c:pt idx="3">
                  <c:v>82.367443870487534</c:v>
                </c:pt>
                <c:pt idx="4">
                  <c:v>81.807810816899661</c:v>
                </c:pt>
                <c:pt idx="5">
                  <c:v>79.421620107754777</c:v>
                </c:pt>
                <c:pt idx="6">
                  <c:v>80.001459152075498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4928768"/>
        <c:axId val="234930560"/>
      </c:barChart>
      <c:catAx>
        <c:axId val="2349287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493056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493056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492876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619648"/>
        <c:axId val="234621184"/>
      </c:barChart>
      <c:catAx>
        <c:axId val="23461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4621184"/>
        <c:crosses val="autoZero"/>
        <c:auto val="1"/>
        <c:lblAlgn val="ctr"/>
        <c:lblOffset val="100"/>
        <c:tickMarkSkip val="1"/>
        <c:noMultiLvlLbl val="0"/>
      </c:catAx>
      <c:valAx>
        <c:axId val="23462118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6196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73.154007414833657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694528"/>
        <c:axId val="234696064"/>
      </c:barChart>
      <c:catAx>
        <c:axId val="23469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4696064"/>
        <c:crosses val="autoZero"/>
        <c:auto val="1"/>
        <c:lblAlgn val="ctr"/>
        <c:lblOffset val="100"/>
        <c:tickMarkSkip val="1"/>
        <c:noMultiLvlLbl val="0"/>
      </c:catAx>
      <c:valAx>
        <c:axId val="2346960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69452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87.11514922993824</c:v>
                </c:pt>
                <c:pt idx="1">
                  <c:v>72.310389892554298</c:v>
                </c:pt>
                <c:pt idx="2">
                  <c:v>67.063435910571783</c:v>
                </c:pt>
                <c:pt idx="3">
                  <c:v>70.659238809888663</c:v>
                </c:pt>
                <c:pt idx="4">
                  <c:v>71.115265034760967</c:v>
                </c:pt>
                <c:pt idx="5">
                  <c:v>71.350084868954056</c:v>
                </c:pt>
                <c:pt idx="6">
                  <c:v>73.039087538555975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5315584"/>
        <c:axId val="235317120"/>
      </c:barChart>
      <c:catAx>
        <c:axId val="2353155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53171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53171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53155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65.277777777777771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716544"/>
        <c:axId val="235246720"/>
      </c:barChart>
      <c:catAx>
        <c:axId val="23471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5246720"/>
        <c:crosses val="autoZero"/>
        <c:auto val="1"/>
        <c:lblAlgn val="ctr"/>
        <c:lblOffset val="100"/>
        <c:tickMarkSkip val="1"/>
        <c:noMultiLvlLbl val="0"/>
      </c:catAx>
      <c:valAx>
        <c:axId val="2352467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7165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77.972342408596703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74.32535536391606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4963712"/>
        <c:axId val="234965248"/>
      </c:barChart>
      <c:catAx>
        <c:axId val="23496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4965248"/>
        <c:crosses val="autoZero"/>
        <c:auto val="1"/>
        <c:lblAlgn val="ctr"/>
        <c:lblOffset val="100"/>
        <c:tickMarkSkip val="1"/>
        <c:noMultiLvlLbl val="0"/>
      </c:catAx>
      <c:valAx>
        <c:axId val="2349652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49637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83.553131615350864</c:v>
                </c:pt>
                <c:pt idx="1">
                  <c:v>69.615445186886276</c:v>
                </c:pt>
                <c:pt idx="2">
                  <c:v>71.049443016218362</c:v>
                </c:pt>
                <c:pt idx="3">
                  <c:v>74.074131952563334</c:v>
                </c:pt>
                <c:pt idx="4">
                  <c:v>74.81145370019162</c:v>
                </c:pt>
                <c:pt idx="5">
                  <c:v>69.735777821193906</c:v>
                </c:pt>
                <c:pt idx="6">
                  <c:v>74.84414684576474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4998784"/>
        <c:axId val="235049728"/>
      </c:barChart>
      <c:catAx>
        <c:axId val="2349987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5049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504972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49987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5181184"/>
        <c:axId val="235182720"/>
      </c:barChart>
      <c:catAx>
        <c:axId val="23518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5182720"/>
        <c:crosses val="autoZero"/>
        <c:auto val="1"/>
        <c:lblAlgn val="ctr"/>
        <c:lblOffset val="100"/>
        <c:tickMarkSkip val="1"/>
        <c:noMultiLvlLbl val="0"/>
      </c:catAx>
      <c:valAx>
        <c:axId val="2351827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51811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77.972342408596703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77.341780585915359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5427712"/>
        <c:axId val="235429248"/>
      </c:barChart>
      <c:catAx>
        <c:axId val="23542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5429248"/>
        <c:crosses val="autoZero"/>
        <c:auto val="1"/>
        <c:lblAlgn val="ctr"/>
        <c:lblOffset val="100"/>
        <c:tickMarkSkip val="1"/>
        <c:noMultiLvlLbl val="0"/>
      </c:catAx>
      <c:valAx>
        <c:axId val="2354292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54277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80.153023892335668</c:v>
                </c:pt>
                <c:pt idx="1">
                  <c:v>76.720299410920134</c:v>
                </c:pt>
                <c:pt idx="2">
                  <c:v>71.82449995342742</c:v>
                </c:pt>
                <c:pt idx="3">
                  <c:v>76.757262278950577</c:v>
                </c:pt>
                <c:pt idx="4">
                  <c:v>78.639649103673392</c:v>
                </c:pt>
                <c:pt idx="5">
                  <c:v>77.922620706263217</c:v>
                </c:pt>
                <c:pt idx="6">
                  <c:v>77.680668614235657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5741568"/>
        <c:axId val="235743104"/>
      </c:barChart>
      <c:catAx>
        <c:axId val="2357415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57431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574310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574156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35780352"/>
        <c:axId val="235782144"/>
      </c:barChart>
      <c:catAx>
        <c:axId val="23578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35782144"/>
        <c:crosses val="autoZero"/>
        <c:auto val="1"/>
        <c:lblAlgn val="ctr"/>
        <c:lblOffset val="100"/>
        <c:tickMarkSkip val="1"/>
        <c:noMultiLvlLbl val="0"/>
      </c:catAx>
      <c:valAx>
        <c:axId val="23578214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57803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77.972342408596703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76.910735938918663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1973504"/>
        <c:axId val="241987584"/>
      </c:barChart>
      <c:catAx>
        <c:axId val="24197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1987584"/>
        <c:crosses val="autoZero"/>
        <c:auto val="1"/>
        <c:lblAlgn val="ctr"/>
        <c:lblOffset val="100"/>
        <c:tickMarkSkip val="1"/>
        <c:noMultiLvlLbl val="0"/>
      </c:catAx>
      <c:valAx>
        <c:axId val="2419875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19735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81.286393133340724</c:v>
                </c:pt>
                <c:pt idx="1">
                  <c:v>73.535364758767017</c:v>
                </c:pt>
                <c:pt idx="2">
                  <c:v>70.385108498610606</c:v>
                </c:pt>
                <c:pt idx="3">
                  <c:v>76.757262278950577</c:v>
                </c:pt>
                <c:pt idx="4">
                  <c:v>78.90366257977557</c:v>
                </c:pt>
                <c:pt idx="5">
                  <c:v>73.656237794325691</c:v>
                </c:pt>
                <c:pt idx="6">
                  <c:v>78.067467037208971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3913344"/>
        <c:axId val="235614976"/>
      </c:barChart>
      <c:catAx>
        <c:axId val="2339133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561497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561497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3391334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79.047619047619051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68.3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68.333333333333343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66.7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66.666666666666671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2047232"/>
        <c:axId val="242339840"/>
      </c:barChart>
      <c:catAx>
        <c:axId val="24204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2339840"/>
        <c:crosses val="autoZero"/>
        <c:auto val="1"/>
        <c:lblAlgn val="ctr"/>
        <c:lblOffset val="100"/>
        <c:tickMarkSkip val="1"/>
        <c:noMultiLvlLbl val="0"/>
      </c:catAx>
      <c:valAx>
        <c:axId val="24233984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20472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77.972342408596703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81.42013516402514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2360704"/>
        <c:axId val="242362240"/>
      </c:barChart>
      <c:catAx>
        <c:axId val="24236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2362240"/>
        <c:crosses val="autoZero"/>
        <c:auto val="1"/>
        <c:lblAlgn val="ctr"/>
        <c:lblOffset val="100"/>
        <c:tickMarkSkip val="1"/>
        <c:noMultiLvlLbl val="0"/>
      </c:catAx>
      <c:valAx>
        <c:axId val="2423622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23607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89.867617386664847</c:v>
                </c:pt>
                <c:pt idx="1">
                  <c:v>80.88521395604343</c:v>
                </c:pt>
                <c:pt idx="2">
                  <c:v>74.37111560425717</c:v>
                </c:pt>
                <c:pt idx="3">
                  <c:v>80.903918237912663</c:v>
                </c:pt>
                <c:pt idx="4">
                  <c:v>82.203831031052943</c:v>
                </c:pt>
                <c:pt idx="5">
                  <c:v>76.423621304771657</c:v>
                </c:pt>
                <c:pt idx="6">
                  <c:v>82.064384074599815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5037696"/>
        <c:axId val="245313920"/>
      </c:barChart>
      <c:catAx>
        <c:axId val="2450376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53139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53139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50376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89.285714285714292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90.4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90.416666666666657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64.6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64.583333333333343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5337088"/>
        <c:axId val="245359360"/>
      </c:barChart>
      <c:catAx>
        <c:axId val="24533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5359360"/>
        <c:crosses val="autoZero"/>
        <c:auto val="1"/>
        <c:lblAlgn val="ctr"/>
        <c:lblOffset val="100"/>
        <c:tickMarkSkip val="1"/>
        <c:noMultiLvlLbl val="0"/>
      </c:catAx>
      <c:valAx>
        <c:axId val="24535936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53370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77.972342408596703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67.109224171983783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5134080"/>
        <c:axId val="245135616"/>
      </c:barChart>
      <c:catAx>
        <c:axId val="24513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5135616"/>
        <c:crosses val="autoZero"/>
        <c:auto val="1"/>
        <c:lblAlgn val="ctr"/>
        <c:lblOffset val="100"/>
        <c:tickMarkSkip val="1"/>
        <c:noMultiLvlLbl val="0"/>
      </c:catAx>
      <c:valAx>
        <c:axId val="2451356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51340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76.91482606089258</c:v>
                </c:pt>
                <c:pt idx="1">
                  <c:v>73.535364758767017</c:v>
                </c:pt>
                <c:pt idx="2">
                  <c:v>64.073930581336867</c:v>
                </c:pt>
                <c:pt idx="3">
                  <c:v>67.122385197832756</c:v>
                </c:pt>
                <c:pt idx="4">
                  <c:v>65.438975298563875</c:v>
                </c:pt>
                <c:pt idx="5">
                  <c:v>64.085703154033411</c:v>
                </c:pt>
                <c:pt idx="6">
                  <c:v>65.689917502063139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5165056"/>
        <c:axId val="245084928"/>
      </c:barChart>
      <c:catAx>
        <c:axId val="2451650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50849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508492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516505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67.099999999999994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5212288"/>
        <c:axId val="245213824"/>
      </c:barChart>
      <c:catAx>
        <c:axId val="24521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5213824"/>
        <c:crosses val="autoZero"/>
        <c:auto val="1"/>
        <c:lblAlgn val="ctr"/>
        <c:lblOffset val="100"/>
        <c:tickMarkSkip val="1"/>
        <c:noMultiLvlLbl val="0"/>
      </c:catAx>
      <c:valAx>
        <c:axId val="24521382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52122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77.972342408596703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83.435665096995905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5274880"/>
        <c:axId val="222691328"/>
      </c:barChart>
      <c:catAx>
        <c:axId val="24527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2691328"/>
        <c:crosses val="autoZero"/>
        <c:auto val="1"/>
        <c:lblAlgn val="ctr"/>
        <c:lblOffset val="100"/>
        <c:tickMarkSkip val="1"/>
        <c:noMultiLvlLbl val="0"/>
      </c:catAx>
      <c:valAx>
        <c:axId val="2226913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52748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89.058067928804093</c:v>
                </c:pt>
                <c:pt idx="1">
                  <c:v>80.640218982800889</c:v>
                </c:pt>
                <c:pt idx="2">
                  <c:v>80.239403843125729</c:v>
                </c:pt>
                <c:pt idx="3">
                  <c:v>82.489404339868756</c:v>
                </c:pt>
                <c:pt idx="4">
                  <c:v>84.975972530125944</c:v>
                </c:pt>
                <c:pt idx="5">
                  <c:v>81.381850094320669</c:v>
                </c:pt>
                <c:pt idx="6">
                  <c:v>83.740510574150804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5502720"/>
        <c:axId val="245504256"/>
      </c:barChart>
      <c:catAx>
        <c:axId val="24550272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550425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550425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550272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86.960784313725497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62.5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62.5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91.0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91.041666666666686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5957760"/>
        <c:axId val="245959296"/>
      </c:barChart>
      <c:catAx>
        <c:axId val="24595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5959296"/>
        <c:crosses val="autoZero"/>
        <c:auto val="1"/>
        <c:lblAlgn val="ctr"/>
        <c:lblOffset val="100"/>
        <c:tickMarkSkip val="1"/>
        <c:noMultiLvlLbl val="0"/>
      </c:catAx>
      <c:valAx>
        <c:axId val="24595929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59577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77.972342408596703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82.049313051384559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5820416"/>
        <c:axId val="245703424"/>
      </c:barChart>
      <c:catAx>
        <c:axId val="24582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5703424"/>
        <c:crosses val="autoZero"/>
        <c:auto val="1"/>
        <c:lblAlgn val="ctr"/>
        <c:lblOffset val="100"/>
        <c:tickMarkSkip val="1"/>
        <c:noMultiLvlLbl val="0"/>
      </c:catAx>
      <c:valAx>
        <c:axId val="2457034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58204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94.239184459112977</c:v>
                </c:pt>
                <c:pt idx="1">
                  <c:v>80.150229036315793</c:v>
                </c:pt>
                <c:pt idx="2">
                  <c:v>77.3606209334921</c:v>
                </c:pt>
                <c:pt idx="3">
                  <c:v>80.903918237912663</c:v>
                </c:pt>
                <c:pt idx="4">
                  <c:v>83.12787819741061</c:v>
                </c:pt>
                <c:pt idx="5">
                  <c:v>76.423621304771657</c:v>
                </c:pt>
                <c:pt idx="6">
                  <c:v>82.064384074599815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5749248"/>
        <c:axId val="245750784"/>
      </c:barChart>
      <c:catAx>
        <c:axId val="2457492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57507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57507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57492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82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70.8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70.833333333333329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5891840"/>
        <c:axId val="245893376"/>
      </c:barChart>
      <c:catAx>
        <c:axId val="24589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5893376"/>
        <c:crosses val="autoZero"/>
        <c:auto val="1"/>
        <c:lblAlgn val="ctr"/>
        <c:lblOffset val="100"/>
        <c:tickMarkSkip val="1"/>
        <c:noMultiLvlLbl val="0"/>
      </c:catAx>
      <c:valAx>
        <c:axId val="24589337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58918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77.972342408596703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76.753371639152292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6384512"/>
        <c:axId val="246386048"/>
      </c:barChart>
      <c:catAx>
        <c:axId val="24638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6386048"/>
        <c:crosses val="autoZero"/>
        <c:auto val="1"/>
        <c:lblAlgn val="ctr"/>
        <c:lblOffset val="100"/>
        <c:tickMarkSkip val="1"/>
        <c:noMultiLvlLbl val="0"/>
      </c:catAx>
      <c:valAx>
        <c:axId val="2463860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63845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80.153023892335668</c:v>
                </c:pt>
                <c:pt idx="1">
                  <c:v>80.150229036315793</c:v>
                </c:pt>
                <c:pt idx="2">
                  <c:v>69.27788430259767</c:v>
                </c:pt>
                <c:pt idx="3">
                  <c:v>77.732946034000477</c:v>
                </c:pt>
                <c:pt idx="4">
                  <c:v>81.279783864695275</c:v>
                </c:pt>
                <c:pt idx="5">
                  <c:v>71.004161930148314</c:v>
                </c:pt>
                <c:pt idx="6">
                  <c:v>76.907071768289043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6034816"/>
        <c:axId val="246036352"/>
      </c:barChart>
      <c:catAx>
        <c:axId val="2460348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60363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60363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60348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84.666666666666671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6066560"/>
        <c:axId val="246068352"/>
      </c:barChart>
      <c:catAx>
        <c:axId val="24606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6068352"/>
        <c:crosses val="autoZero"/>
        <c:auto val="1"/>
        <c:lblAlgn val="ctr"/>
        <c:lblOffset val="100"/>
        <c:tickMarkSkip val="1"/>
        <c:noMultiLvlLbl val="0"/>
      </c:catAx>
      <c:valAx>
        <c:axId val="24606835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60665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77.972342408596703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83.897815367964654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4872704"/>
        <c:axId val="244874240"/>
      </c:barChart>
      <c:catAx>
        <c:axId val="24487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4874240"/>
        <c:crosses val="autoZero"/>
        <c:auto val="1"/>
        <c:lblAlgn val="ctr"/>
        <c:lblOffset val="100"/>
        <c:tickMarkSkip val="1"/>
        <c:noMultiLvlLbl val="0"/>
      </c:catAx>
      <c:valAx>
        <c:axId val="2448742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48727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85.20166869317643</c:v>
                </c:pt>
                <c:pt idx="1">
                  <c:v>77.678007033595534</c:v>
                </c:pt>
                <c:pt idx="2">
                  <c:v>73.253825733735027</c:v>
                </c:pt>
                <c:pt idx="3">
                  <c:v>77.599898249220942</c:v>
                </c:pt>
                <c:pt idx="4">
                  <c:v>78.363635015021089</c:v>
                </c:pt>
                <c:pt idx="5">
                  <c:v>73.970713193240016</c:v>
                </c:pt>
                <c:pt idx="6">
                  <c:v>78.266726830861899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88.896158037231913</c:v>
                </c:pt>
                <c:pt idx="1">
                  <c:v>83.335163688468896</c:v>
                </c:pt>
                <c:pt idx="2">
                  <c:v>79.575069325517973</c:v>
                </c:pt>
                <c:pt idx="3">
                  <c:v>82.611364809250006</c:v>
                </c:pt>
                <c:pt idx="4">
                  <c:v>85.768012958432507</c:v>
                </c:pt>
                <c:pt idx="5">
                  <c:v>78.729774230143292</c:v>
                </c:pt>
                <c:pt idx="6">
                  <c:v>84.643040227755193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4901376"/>
        <c:axId val="244811264"/>
      </c:barChart>
      <c:catAx>
        <c:axId val="2449013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48112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481126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490137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4894720"/>
        <c:axId val="246854400"/>
      </c:barChart>
      <c:catAx>
        <c:axId val="24489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6854400"/>
        <c:crosses val="autoZero"/>
        <c:auto val="1"/>
        <c:lblAlgn val="ctr"/>
        <c:lblOffset val="100"/>
        <c:tickMarkSkip val="1"/>
        <c:noMultiLvlLbl val="0"/>
      </c:catAx>
      <c:valAx>
        <c:axId val="2468544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48947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77.365292344675609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4950912"/>
        <c:axId val="244952448"/>
      </c:barChart>
      <c:catAx>
        <c:axId val="24495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4952448"/>
        <c:crosses val="autoZero"/>
        <c:auto val="1"/>
        <c:lblAlgn val="ctr"/>
        <c:lblOffset val="100"/>
        <c:tickMarkSkip val="1"/>
        <c:noMultiLvlLbl val="0"/>
      </c:catAx>
      <c:valAx>
        <c:axId val="2449524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49509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88.24851847094331</c:v>
                </c:pt>
                <c:pt idx="1">
                  <c:v>78.067771763754138</c:v>
                </c:pt>
                <c:pt idx="2">
                  <c:v>70.495830918211894</c:v>
                </c:pt>
                <c:pt idx="3">
                  <c:v>78.098827442144199</c:v>
                </c:pt>
                <c:pt idx="4">
                  <c:v>77.715601937315711</c:v>
                </c:pt>
                <c:pt idx="5">
                  <c:v>73.540930148057114</c:v>
                </c:pt>
                <c:pt idx="6">
                  <c:v>77.036004575946819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6620544"/>
        <c:axId val="246622080"/>
      </c:barChart>
      <c:catAx>
        <c:axId val="2466205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66220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662208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662054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83.333333333333314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2097326487533131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77.9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77.916666666666671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9309891834196451E-2"/>
                  <c:y val="0.2682073023632294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mtClean="0"/>
                      <a:t>67.1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67.083333333333343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9309891834196451E-2"/>
                  <c:y val="0.2104587585506372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mtClean="0"/>
                      <a:t>79.2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79.166666666666657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6695808"/>
        <c:axId val="246697344"/>
      </c:barChart>
      <c:catAx>
        <c:axId val="24669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6697344"/>
        <c:crosses val="autoZero"/>
        <c:auto val="1"/>
        <c:lblAlgn val="ctr"/>
        <c:lblOffset val="100"/>
        <c:tickMarkSkip val="1"/>
        <c:noMultiLvlLbl val="0"/>
      </c:catAx>
      <c:valAx>
        <c:axId val="24669734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66958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83.046514847687192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2415872"/>
        <c:axId val="244678656"/>
      </c:barChart>
      <c:catAx>
        <c:axId val="24241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4678656"/>
        <c:crosses val="autoZero"/>
        <c:auto val="1"/>
        <c:lblAlgn val="ctr"/>
        <c:lblOffset val="100"/>
        <c:tickMarkSkip val="1"/>
        <c:noMultiLvlLbl val="0"/>
      </c:catAx>
      <c:valAx>
        <c:axId val="2446786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24158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91.162896519242068</c:v>
                </c:pt>
                <c:pt idx="1">
                  <c:v>85.417620961030551</c:v>
                </c:pt>
                <c:pt idx="2">
                  <c:v>80.460848682328333</c:v>
                </c:pt>
                <c:pt idx="3">
                  <c:v>84.684692788731056</c:v>
                </c:pt>
                <c:pt idx="4">
                  <c:v>81.015770388593097</c:v>
                </c:pt>
                <c:pt idx="5">
                  <c:v>79.882850692829109</c:v>
                </c:pt>
                <c:pt idx="6">
                  <c:v>82.322249689915338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6145792"/>
        <c:axId val="246147328"/>
      </c:barChart>
      <c:catAx>
        <c:axId val="2461457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61473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614732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614579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95.416666666666671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3483075293221388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96.7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96.666666666666671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3185985287349025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76.0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75.952380952380963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9309891834196451E-2"/>
                  <c:y val="0.2734467995619534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81.1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81.111111111111114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6233344"/>
        <c:axId val="246255616"/>
      </c:barChart>
      <c:catAx>
        <c:axId val="24623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6255616"/>
        <c:crosses val="autoZero"/>
        <c:auto val="1"/>
        <c:lblAlgn val="ctr"/>
        <c:lblOffset val="100"/>
        <c:tickMarkSkip val="1"/>
        <c:noMultiLvlLbl val="0"/>
      </c:catAx>
      <c:valAx>
        <c:axId val="24625561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62333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83.415978039096174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6326400"/>
        <c:axId val="246327936"/>
      </c:barChart>
      <c:catAx>
        <c:axId val="24632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6327936"/>
        <c:crosses val="autoZero"/>
        <c:auto val="1"/>
        <c:lblAlgn val="ctr"/>
        <c:lblOffset val="100"/>
        <c:tickMarkSkip val="1"/>
        <c:noMultiLvlLbl val="0"/>
      </c:catAx>
      <c:valAx>
        <c:axId val="2463279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63264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88.896158037231913</c:v>
                </c:pt>
                <c:pt idx="1">
                  <c:v>83.212666201847625</c:v>
                </c:pt>
                <c:pt idx="2">
                  <c:v>81.457350458739967</c:v>
                </c:pt>
                <c:pt idx="3">
                  <c:v>86.392139360068384</c:v>
                </c:pt>
                <c:pt idx="4">
                  <c:v>85.107979268177047</c:v>
                </c:pt>
                <c:pt idx="5">
                  <c:v>82.765541849543652</c:v>
                </c:pt>
                <c:pt idx="6">
                  <c:v>82.193316882257577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6751232"/>
        <c:axId val="246752384"/>
      </c:barChart>
      <c:catAx>
        <c:axId val="2467512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67523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67523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675123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73.75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5.0682130798415875E-7"/>
                  <c:y val="8.3753590870855599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89.2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89.166666666666671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9.1838010062374006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91.0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6796288"/>
        <c:axId val="246797824"/>
      </c:barChart>
      <c:catAx>
        <c:axId val="24679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6797824"/>
        <c:crosses val="autoZero"/>
        <c:auto val="1"/>
        <c:lblAlgn val="ctr"/>
        <c:lblOffset val="100"/>
        <c:tickMarkSkip val="1"/>
        <c:noMultiLvlLbl val="0"/>
      </c:catAx>
      <c:valAx>
        <c:axId val="24679782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67962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83.744572068160295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7302016"/>
        <c:axId val="247303552"/>
      </c:barChart>
      <c:catAx>
        <c:axId val="24730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7303552"/>
        <c:crosses val="autoZero"/>
        <c:auto val="1"/>
        <c:lblAlgn val="ctr"/>
        <c:lblOffset val="100"/>
        <c:tickMarkSkip val="1"/>
        <c:noMultiLvlLbl val="0"/>
      </c:catAx>
      <c:valAx>
        <c:axId val="2473035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73020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93.915364675968675</c:v>
                </c:pt>
                <c:pt idx="1">
                  <c:v>83.335163688468896</c:v>
                </c:pt>
                <c:pt idx="2">
                  <c:v>79.242902066714095</c:v>
                </c:pt>
                <c:pt idx="3">
                  <c:v>83.343127625537434</c:v>
                </c:pt>
                <c:pt idx="4">
                  <c:v>85.37199274427924</c:v>
                </c:pt>
                <c:pt idx="5">
                  <c:v>81.151234801783502</c:v>
                </c:pt>
                <c:pt idx="6">
                  <c:v>83.095846535861966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7169408"/>
        <c:axId val="247170944"/>
      </c:barChart>
      <c:catAx>
        <c:axId val="2471694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7170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717094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716940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85.833333333333343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5.0682130798415875E-7"/>
                  <c:y val="0.3357077388226705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66.7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66.666666666666657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9.1838010062374006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88.5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88.461538461538467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7264000"/>
        <c:axId val="247265536"/>
      </c:barChart>
      <c:catAx>
        <c:axId val="24726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7265536"/>
        <c:crosses val="autoZero"/>
        <c:auto val="1"/>
        <c:lblAlgn val="ctr"/>
        <c:lblOffset val="100"/>
        <c:tickMarkSkip val="1"/>
        <c:noMultiLvlLbl val="0"/>
      </c:catAx>
      <c:valAx>
        <c:axId val="2472655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72640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85.897187643517412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7609600"/>
        <c:axId val="247615488"/>
      </c:barChart>
      <c:catAx>
        <c:axId val="24760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7615488"/>
        <c:crosses val="autoZero"/>
        <c:auto val="1"/>
        <c:lblAlgn val="ctr"/>
        <c:lblOffset val="100"/>
        <c:tickMarkSkip val="1"/>
        <c:noMultiLvlLbl val="0"/>
      </c:catAx>
      <c:valAx>
        <c:axId val="24761548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76096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91.48671630238637</c:v>
                </c:pt>
                <c:pt idx="1">
                  <c:v>86.397600854000729</c:v>
                </c:pt>
                <c:pt idx="2">
                  <c:v>82.453852235151615</c:v>
                </c:pt>
                <c:pt idx="3">
                  <c:v>85.904297482543427</c:v>
                </c:pt>
                <c:pt idx="4">
                  <c:v>86.164033172585803</c:v>
                </c:pt>
                <c:pt idx="5">
                  <c:v>82.765541849543652</c:v>
                </c:pt>
                <c:pt idx="6">
                  <c:v>85.932368304332883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7759616"/>
        <c:axId val="247761152"/>
      </c:barChart>
      <c:catAx>
        <c:axId val="2477596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77611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77611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77596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83.958333333333343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5.0682130798415875E-7"/>
                  <c:y val="0.1971318663005697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93.2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93.222222222222214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1800226562128017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95.0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7690368"/>
        <c:axId val="247691904"/>
      </c:barChart>
      <c:catAx>
        <c:axId val="24769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7691904"/>
        <c:crosses val="autoZero"/>
        <c:auto val="1"/>
        <c:lblAlgn val="ctr"/>
        <c:lblOffset val="100"/>
        <c:tickMarkSkip val="1"/>
        <c:noMultiLvlLbl val="0"/>
      </c:catAx>
      <c:valAx>
        <c:axId val="24769190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76903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79.051177366924833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8183808"/>
        <c:axId val="247874304"/>
      </c:barChart>
      <c:catAx>
        <c:axId val="24818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7874304"/>
        <c:crosses val="autoZero"/>
        <c:auto val="1"/>
        <c:lblAlgn val="ctr"/>
        <c:lblOffset val="100"/>
        <c:tickMarkSkip val="1"/>
        <c:noMultiLvlLbl val="0"/>
      </c:catAx>
      <c:valAx>
        <c:axId val="2478743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1838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89.058067928804093</c:v>
                </c:pt>
                <c:pt idx="1">
                  <c:v>78.067771763754138</c:v>
                </c:pt>
                <c:pt idx="2">
                  <c:v>78.910734807910217</c:v>
                </c:pt>
                <c:pt idx="3">
                  <c:v>80.538036829768956</c:v>
                </c:pt>
                <c:pt idx="4">
                  <c:v>80.223729960286519</c:v>
                </c:pt>
                <c:pt idx="5">
                  <c:v>75.731775427160159</c:v>
                </c:pt>
                <c:pt idx="6">
                  <c:v>77.680668614235657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7924224"/>
        <c:axId val="247925760"/>
      </c:barChart>
      <c:catAx>
        <c:axId val="2479242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792576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792576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792422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88.444444444444414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2853165124509974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56.7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56.666666666666664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8083200"/>
        <c:axId val="248084736"/>
      </c:barChart>
      <c:catAx>
        <c:axId val="24808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8084736"/>
        <c:crosses val="autoZero"/>
        <c:auto val="1"/>
        <c:lblAlgn val="ctr"/>
        <c:lblOffset val="100"/>
        <c:tickMarkSkip val="1"/>
        <c:noMultiLvlLbl val="0"/>
      </c:catAx>
      <c:valAx>
        <c:axId val="2480847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0832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88.846347539770591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8027008"/>
        <c:axId val="248028544"/>
      </c:barChart>
      <c:catAx>
        <c:axId val="24802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8028544"/>
        <c:crosses val="autoZero"/>
        <c:auto val="1"/>
        <c:lblAlgn val="ctr"/>
        <c:lblOffset val="100"/>
        <c:tickMarkSkip val="1"/>
        <c:noMultiLvlLbl val="0"/>
      </c:catAx>
      <c:valAx>
        <c:axId val="2480285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0270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94.401094350685128</c:v>
                </c:pt>
                <c:pt idx="1">
                  <c:v>87.990068180077287</c:v>
                </c:pt>
                <c:pt idx="2">
                  <c:v>84.225410948772321</c:v>
                </c:pt>
                <c:pt idx="3">
                  <c:v>88.58742780893067</c:v>
                </c:pt>
                <c:pt idx="4">
                  <c:v>89.596208361914265</c:v>
                </c:pt>
                <c:pt idx="5">
                  <c:v>85.648233006258195</c:v>
                </c:pt>
                <c:pt idx="6">
                  <c:v>89.284621303434875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8586624"/>
        <c:axId val="248588160"/>
      </c:barChart>
      <c:catAx>
        <c:axId val="2485866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858816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858816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858662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0"/>
          <c:w val="0.23725039642130119"/>
          <c:h val="0.11812758752340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100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100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3483075293221388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95.0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3185985287349025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67.5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67.5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9309891834196451E-2"/>
                  <c:y val="0.2734467995619534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97.1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97.051282051282058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8514432"/>
        <c:axId val="248515968"/>
      </c:barChart>
      <c:catAx>
        <c:axId val="24851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8515968"/>
        <c:crosses val="autoZero"/>
        <c:auto val="1"/>
        <c:lblAlgn val="ctr"/>
        <c:lblOffset val="100"/>
        <c:tickMarkSkip val="1"/>
        <c:noMultiLvlLbl val="0"/>
      </c:catAx>
      <c:valAx>
        <c:axId val="24851596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5144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74.304749169072991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8258560"/>
        <c:axId val="248260096"/>
      </c:barChart>
      <c:catAx>
        <c:axId val="24825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8260096"/>
        <c:crosses val="autoZero"/>
        <c:auto val="1"/>
        <c:lblAlgn val="ctr"/>
        <c:lblOffset val="100"/>
        <c:tickMarkSkip val="1"/>
        <c:noMultiLvlLbl val="0"/>
      </c:catAx>
      <c:valAx>
        <c:axId val="2482600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2585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81.286393133340724</c:v>
                </c:pt>
                <c:pt idx="1">
                  <c:v>73.902857218630842</c:v>
                </c:pt>
                <c:pt idx="2">
                  <c:v>71.82449995342742</c:v>
                </c:pt>
                <c:pt idx="3">
                  <c:v>74.805894768850763</c:v>
                </c:pt>
                <c:pt idx="4">
                  <c:v>72.963359367476286</c:v>
                </c:pt>
                <c:pt idx="5">
                  <c:v>68.582701358508089</c:v>
                </c:pt>
                <c:pt idx="6">
                  <c:v>74.715214038106964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8305920"/>
        <c:axId val="248381440"/>
      </c:barChart>
      <c:catAx>
        <c:axId val="24830592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83814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83814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830592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0"/>
          <c:w val="0.23725039642130119"/>
          <c:h val="0.11812758752340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79.4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79.444444444444443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24752408462551781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97.8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97.777777777777771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3185985287349025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54.4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54.444444444444436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9309891834196451E-2"/>
                  <c:y val="0.2734467995619534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72.9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72.916666666666657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8483840"/>
        <c:axId val="248485376"/>
      </c:barChart>
      <c:catAx>
        <c:axId val="24848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8485376"/>
        <c:crosses val="autoZero"/>
        <c:auto val="1"/>
        <c:lblAlgn val="ctr"/>
        <c:lblOffset val="100"/>
        <c:tickMarkSkip val="1"/>
        <c:noMultiLvlLbl val="0"/>
      </c:catAx>
      <c:valAx>
        <c:axId val="24848537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4838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82.012365335692337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8690944"/>
        <c:axId val="248705024"/>
      </c:barChart>
      <c:catAx>
        <c:axId val="24869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8705024"/>
        <c:crosses val="autoZero"/>
        <c:auto val="1"/>
        <c:lblAlgn val="ctr"/>
        <c:lblOffset val="100"/>
        <c:tickMarkSkip val="1"/>
        <c:noMultiLvlLbl val="0"/>
      </c:catAx>
      <c:valAx>
        <c:axId val="2487050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6909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90.515256952953465</c:v>
                </c:pt>
                <c:pt idx="1">
                  <c:v>82.8451737419838</c:v>
                </c:pt>
                <c:pt idx="2">
                  <c:v>76.585563996283057</c:v>
                </c:pt>
                <c:pt idx="3">
                  <c:v>82.855285748012477</c:v>
                </c:pt>
                <c:pt idx="4">
                  <c:v>82.335837769104046</c:v>
                </c:pt>
                <c:pt idx="5">
                  <c:v>81.266542448052078</c:v>
                </c:pt>
                <c:pt idx="6">
                  <c:v>81.290787228653187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9123584"/>
        <c:axId val="249125120"/>
      </c:barChart>
      <c:catAx>
        <c:axId val="2491235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91251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91251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91235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100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100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5.0682130798415875E-7"/>
                  <c:y val="0.272717713904804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64.7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64.666666666666671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24301069722411794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53.3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53.333333333333343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9242752"/>
        <c:axId val="249244288"/>
      </c:barChart>
      <c:catAx>
        <c:axId val="24924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9244288"/>
        <c:crosses val="autoZero"/>
        <c:auto val="1"/>
        <c:lblAlgn val="ctr"/>
        <c:lblOffset val="100"/>
        <c:tickMarkSkip val="1"/>
        <c:noMultiLvlLbl val="0"/>
      </c:catAx>
      <c:valAx>
        <c:axId val="24924428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2427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74.647507690503062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8904320"/>
        <c:axId val="248787328"/>
      </c:barChart>
      <c:catAx>
        <c:axId val="24890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8787328"/>
        <c:crosses val="autoZero"/>
        <c:auto val="1"/>
        <c:lblAlgn val="ctr"/>
        <c:lblOffset val="100"/>
        <c:tickMarkSkip val="1"/>
        <c:noMultiLvlLbl val="0"/>
      </c:catAx>
      <c:valAx>
        <c:axId val="2487873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9043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84.686500856355948</c:v>
                </c:pt>
                <c:pt idx="1">
                  <c:v>76.720299410920134</c:v>
                </c:pt>
                <c:pt idx="2">
                  <c:v>69.499329141800246</c:v>
                </c:pt>
                <c:pt idx="3">
                  <c:v>71.512962095557342</c:v>
                </c:pt>
                <c:pt idx="4">
                  <c:v>69.135163963994529</c:v>
                </c:pt>
                <c:pt idx="5">
                  <c:v>69.735777821193906</c:v>
                </c:pt>
                <c:pt idx="6">
                  <c:v>75.74667649936913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8837248"/>
        <c:axId val="248838784"/>
      </c:barChart>
      <c:catAx>
        <c:axId val="2488372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88387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88387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88372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92.777777777777786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2853165124509974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66.8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66.818181818181813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9594240"/>
        <c:axId val="249595776"/>
      </c:barChart>
      <c:catAx>
        <c:axId val="24959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9595776"/>
        <c:crosses val="autoZero"/>
        <c:auto val="1"/>
        <c:lblAlgn val="ctr"/>
        <c:lblOffset val="100"/>
        <c:tickMarkSkip val="1"/>
        <c:noMultiLvlLbl val="0"/>
      </c:catAx>
      <c:valAx>
        <c:axId val="24959577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5942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72.876500786928943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9013760"/>
        <c:axId val="249015296"/>
      </c:barChart>
      <c:catAx>
        <c:axId val="24901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9015296"/>
        <c:crosses val="autoZero"/>
        <c:auto val="1"/>
        <c:lblAlgn val="ctr"/>
        <c:lblOffset val="100"/>
        <c:tickMarkSkip val="1"/>
        <c:noMultiLvlLbl val="0"/>
      </c:catAx>
      <c:valAx>
        <c:axId val="2490152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0137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82.419762374345808</c:v>
                </c:pt>
                <c:pt idx="1">
                  <c:v>72.310389892554298</c:v>
                </c:pt>
                <c:pt idx="2">
                  <c:v>65.513322036153681</c:v>
                </c:pt>
                <c:pt idx="3">
                  <c:v>74.927855238231999</c:v>
                </c:pt>
                <c:pt idx="4">
                  <c:v>76.791554770958044</c:v>
                </c:pt>
                <c:pt idx="5">
                  <c:v>69.735777821193906</c:v>
                </c:pt>
                <c:pt idx="6">
                  <c:v>72.1365578849516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9450496"/>
        <c:axId val="249452032"/>
      </c:barChart>
      <c:catAx>
        <c:axId val="2494504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94520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945203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94504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13414283333597854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86.7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86.666666666666657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9482240"/>
        <c:axId val="249484032"/>
      </c:barChart>
      <c:catAx>
        <c:axId val="24948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9484032"/>
        <c:crosses val="autoZero"/>
        <c:auto val="1"/>
        <c:lblAlgn val="ctr"/>
        <c:lblOffset val="100"/>
        <c:tickMarkSkip val="1"/>
        <c:noMultiLvlLbl val="0"/>
      </c:catAx>
      <c:valAx>
        <c:axId val="24948403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4822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75.474729550442504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9999744"/>
        <c:axId val="250001280"/>
      </c:barChart>
      <c:catAx>
        <c:axId val="24999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0001280"/>
        <c:crosses val="autoZero"/>
        <c:auto val="1"/>
        <c:lblAlgn val="ctr"/>
        <c:lblOffset val="100"/>
        <c:tickMarkSkip val="1"/>
        <c:noMultiLvlLbl val="0"/>
      </c:catAx>
      <c:valAx>
        <c:axId val="2500012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9997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84.524590964783798</c:v>
                </c:pt>
                <c:pt idx="1">
                  <c:v>76.842796897541405</c:v>
                </c:pt>
                <c:pt idx="2">
                  <c:v>69.27788430259767</c:v>
                </c:pt>
                <c:pt idx="3">
                  <c:v>76.879222748331813</c:v>
                </c:pt>
                <c:pt idx="4">
                  <c:v>74.283426747987249</c:v>
                </c:pt>
                <c:pt idx="5">
                  <c:v>72.503161331639873</c:v>
                </c:pt>
                <c:pt idx="6">
                  <c:v>75.230945268738054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9531008"/>
        <c:axId val="249532800"/>
      </c:barChart>
      <c:catAx>
        <c:axId val="2495310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95328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953280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953100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59.166666666666664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13414283333597854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83.3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83.333333333333314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9948032"/>
        <c:axId val="249949568"/>
      </c:barChart>
      <c:catAx>
        <c:axId val="24994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9949568"/>
        <c:crosses val="autoZero"/>
        <c:auto val="1"/>
        <c:lblAlgn val="ctr"/>
        <c:lblOffset val="100"/>
        <c:tickMarkSkip val="1"/>
        <c:noMultiLvlLbl val="0"/>
      </c:catAx>
      <c:valAx>
        <c:axId val="24994956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9480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76.271913849114469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9629696"/>
        <c:axId val="249643776"/>
      </c:barChart>
      <c:catAx>
        <c:axId val="24962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9643776"/>
        <c:crosses val="autoZero"/>
        <c:auto val="1"/>
        <c:lblAlgn val="ctr"/>
        <c:lblOffset val="100"/>
        <c:tickMarkSkip val="1"/>
        <c:noMultiLvlLbl val="0"/>
      </c:catAx>
      <c:valAx>
        <c:axId val="2496437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6296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90.353347061381299</c:v>
                </c:pt>
                <c:pt idx="1">
                  <c:v>80.027731549694508</c:v>
                </c:pt>
                <c:pt idx="2">
                  <c:v>71.16016543581965</c:v>
                </c:pt>
                <c:pt idx="3">
                  <c:v>73.952171483182099</c:v>
                </c:pt>
                <c:pt idx="4">
                  <c:v>74.679446962140531</c:v>
                </c:pt>
                <c:pt idx="5">
                  <c:v>72.157238392834131</c:v>
                </c:pt>
                <c:pt idx="6">
                  <c:v>75.488810884053578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9792000"/>
        <c:axId val="249793536"/>
      </c:barChart>
      <c:catAx>
        <c:axId val="2497920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97935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97935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97920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85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3105111336835589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74.1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74.111111111111114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9721600"/>
        <c:axId val="249723136"/>
      </c:barChart>
      <c:catAx>
        <c:axId val="24972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9723136"/>
        <c:crosses val="autoZero"/>
        <c:auto val="1"/>
        <c:lblAlgn val="ctr"/>
        <c:lblOffset val="100"/>
        <c:tickMarkSkip val="1"/>
        <c:noMultiLvlLbl val="0"/>
      </c:catAx>
      <c:valAx>
        <c:axId val="2497231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7216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69.852477952222586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9837440"/>
        <c:axId val="249838976"/>
      </c:barChart>
      <c:catAx>
        <c:axId val="24983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9838976"/>
        <c:crosses val="autoZero"/>
        <c:auto val="1"/>
        <c:lblAlgn val="ctr"/>
        <c:lblOffset val="100"/>
        <c:tickMarkSkip val="1"/>
        <c:noMultiLvlLbl val="0"/>
      </c:catAx>
      <c:valAx>
        <c:axId val="2498389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8374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81.286393133340724</c:v>
                </c:pt>
                <c:pt idx="1">
                  <c:v>71.085415026341551</c:v>
                </c:pt>
                <c:pt idx="2">
                  <c:v>66.28837897336274</c:v>
                </c:pt>
                <c:pt idx="3">
                  <c:v>68.707871299788849</c:v>
                </c:pt>
                <c:pt idx="4">
                  <c:v>73.359379581629568</c:v>
                </c:pt>
                <c:pt idx="5">
                  <c:v>67.89085548089659</c:v>
                </c:pt>
                <c:pt idx="6">
                  <c:v>68.268573655218518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0495360"/>
        <c:axId val="250496896"/>
      </c:barChart>
      <c:catAx>
        <c:axId val="2504953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04968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049689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049536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69.900000000000006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0636544"/>
        <c:axId val="250638336"/>
      </c:barChart>
      <c:catAx>
        <c:axId val="25063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0638336"/>
        <c:crosses val="autoZero"/>
        <c:auto val="1"/>
        <c:lblAlgn val="ctr"/>
        <c:lblOffset val="100"/>
        <c:tickMarkSkip val="1"/>
        <c:noMultiLvlLbl val="0"/>
      </c:catAx>
      <c:valAx>
        <c:axId val="2506383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06365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79.007204064771713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78.300746787766428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0441088"/>
        <c:axId val="250451072"/>
      </c:barChart>
      <c:catAx>
        <c:axId val="25044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0451072"/>
        <c:crosses val="autoZero"/>
        <c:auto val="1"/>
        <c:lblAlgn val="ctr"/>
        <c:lblOffset val="100"/>
        <c:tickMarkSkip val="1"/>
        <c:noMultiLvlLbl val="0"/>
      </c:catAx>
      <c:valAx>
        <c:axId val="2504510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04410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87.903110702256043</c:v>
                </c:pt>
                <c:pt idx="1">
                  <c:v>79.44791011302047</c:v>
                </c:pt>
                <c:pt idx="2">
                  <c:v>74.658993895220561</c:v>
                </c:pt>
                <c:pt idx="3">
                  <c:v>79.212733062492831</c:v>
                </c:pt>
                <c:pt idx="4">
                  <c:v>79.053270216233457</c:v>
                </c:pt>
                <c:pt idx="5">
                  <c:v>75.847083073428749</c:v>
                </c:pt>
                <c:pt idx="6">
                  <c:v>78.660557952434701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86.305599772077471</c:v>
                </c:pt>
                <c:pt idx="1">
                  <c:v>75.495324544707387</c:v>
                </c:pt>
                <c:pt idx="2">
                  <c:v>72.488834471035176</c:v>
                </c:pt>
                <c:pt idx="3">
                  <c:v>77.001183217713049</c:v>
                </c:pt>
                <c:pt idx="4">
                  <c:v>77.055568247060236</c:v>
                </c:pt>
                <c:pt idx="5">
                  <c:v>74.348083671937175</c:v>
                </c:pt>
                <c:pt idx="6">
                  <c:v>79.485727921444422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0214272"/>
        <c:axId val="250215808"/>
      </c:barChart>
      <c:catAx>
        <c:axId val="2502142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021580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021580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021427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59.333333333333336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1971308743472947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86.7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86.666666666666657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0262656"/>
        <c:axId val="250264192"/>
      </c:barChart>
      <c:catAx>
        <c:axId val="25026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0264192"/>
        <c:crosses val="autoZero"/>
        <c:auto val="1"/>
        <c:lblAlgn val="ctr"/>
        <c:lblOffset val="100"/>
        <c:tickMarkSkip val="1"/>
        <c:noMultiLvlLbl val="0"/>
      </c:catAx>
      <c:valAx>
        <c:axId val="25026419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02626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76.836980142285057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1034240"/>
        <c:axId val="251044224"/>
      </c:barChart>
      <c:catAx>
        <c:axId val="25103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1044224"/>
        <c:crosses val="autoZero"/>
        <c:auto val="1"/>
        <c:lblAlgn val="ctr"/>
        <c:lblOffset val="100"/>
        <c:tickMarkSkip val="1"/>
        <c:noMultiLvlLbl val="0"/>
      </c:catAx>
      <c:valAx>
        <c:axId val="2510442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10342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80.476843675479955</c:v>
                </c:pt>
                <c:pt idx="1">
                  <c:v>75.005334598222305</c:v>
                </c:pt>
                <c:pt idx="2">
                  <c:v>69.610051561401548</c:v>
                </c:pt>
                <c:pt idx="3">
                  <c:v>76.879222748331813</c:v>
                </c:pt>
                <c:pt idx="4">
                  <c:v>77.583595199264622</c:v>
                </c:pt>
                <c:pt idx="5">
                  <c:v>73.310314855519948</c:v>
                </c:pt>
                <c:pt idx="6">
                  <c:v>78.196399844866733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0381440"/>
        <c:axId val="250382976"/>
      </c:barChart>
      <c:catAx>
        <c:axId val="2503814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038297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038297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038144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79.102564102564116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3105111336835589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70.0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69.999999999999986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1068800"/>
        <c:axId val="251070336"/>
      </c:barChart>
      <c:catAx>
        <c:axId val="25106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1070336"/>
        <c:crosses val="autoZero"/>
        <c:auto val="1"/>
        <c:lblAlgn val="ctr"/>
        <c:lblOffset val="100"/>
        <c:tickMarkSkip val="1"/>
        <c:noMultiLvlLbl val="0"/>
      </c:catAx>
      <c:valAx>
        <c:axId val="2510703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10688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82.951570384254865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0693504"/>
        <c:axId val="250695040"/>
      </c:barChart>
      <c:catAx>
        <c:axId val="25069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0695040"/>
        <c:crosses val="autoZero"/>
        <c:auto val="1"/>
        <c:lblAlgn val="ctr"/>
        <c:lblOffset val="100"/>
        <c:tickMarkSkip val="1"/>
        <c:noMultiLvlLbl val="0"/>
      </c:catAx>
      <c:valAx>
        <c:axId val="2506950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06935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88.734248145659777</c:v>
                </c:pt>
                <c:pt idx="1">
                  <c:v>84.560138554681629</c:v>
                </c:pt>
                <c:pt idx="2">
                  <c:v>79.685791745119275</c:v>
                </c:pt>
                <c:pt idx="3">
                  <c:v>84.562732319349806</c:v>
                </c:pt>
                <c:pt idx="4">
                  <c:v>81.411790602746379</c:v>
                </c:pt>
                <c:pt idx="5">
                  <c:v>77.115467182383142</c:v>
                </c:pt>
                <c:pt idx="6">
                  <c:v>83.224779343519728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0859904"/>
        <c:axId val="250861440"/>
      </c:barChart>
      <c:catAx>
        <c:axId val="2508599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08614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08614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085990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88.26666666666668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3105111336835589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62.8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62.777777777777779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0764672"/>
        <c:axId val="250766464"/>
      </c:barChart>
      <c:catAx>
        <c:axId val="25076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0766464"/>
        <c:crosses val="autoZero"/>
        <c:auto val="1"/>
        <c:lblAlgn val="ctr"/>
        <c:lblOffset val="100"/>
        <c:tickMarkSkip val="1"/>
        <c:noMultiLvlLbl val="0"/>
      </c:catAx>
      <c:valAx>
        <c:axId val="25076646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07646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70.69768498626209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1143296"/>
        <c:axId val="251144832"/>
      </c:barChart>
      <c:catAx>
        <c:axId val="25114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1144832"/>
        <c:crosses val="autoZero"/>
        <c:auto val="1"/>
        <c:lblAlgn val="ctr"/>
        <c:lblOffset val="100"/>
        <c:tickMarkSkip val="1"/>
        <c:noMultiLvlLbl val="0"/>
      </c:catAx>
      <c:valAx>
        <c:axId val="2511448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11432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74.162357904165987</c:v>
                </c:pt>
                <c:pt idx="1">
                  <c:v>70.84042005309901</c:v>
                </c:pt>
                <c:pt idx="2">
                  <c:v>69.05643946339508</c:v>
                </c:pt>
                <c:pt idx="3">
                  <c:v>72.488645850607242</c:v>
                </c:pt>
                <c:pt idx="4">
                  <c:v>72.963359367476286</c:v>
                </c:pt>
                <c:pt idx="5">
                  <c:v>69.966393113731073</c:v>
                </c:pt>
                <c:pt idx="6">
                  <c:v>69.815767347111745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45566848"/>
        <c:axId val="245568640"/>
      </c:barChart>
      <c:catAx>
        <c:axId val="2455668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455686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55686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455668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73.333333333333329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3105111336835589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45.8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45.833333333333336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1677312"/>
        <c:axId val="251691392"/>
      </c:barChart>
      <c:catAx>
        <c:axId val="25167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1691392"/>
        <c:crosses val="autoZero"/>
        <c:auto val="1"/>
        <c:lblAlgn val="ctr"/>
        <c:lblOffset val="100"/>
        <c:tickMarkSkip val="1"/>
        <c:noMultiLvlLbl val="0"/>
      </c:catAx>
      <c:valAx>
        <c:axId val="25169139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16773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74.707808968272445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1369344"/>
        <c:axId val="251370880"/>
      </c:barChart>
      <c:catAx>
        <c:axId val="25136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1370880"/>
        <c:crosses val="autoZero"/>
        <c:auto val="1"/>
        <c:lblAlgn val="ctr"/>
        <c:lblOffset val="100"/>
        <c:tickMarkSkip val="1"/>
        <c:noMultiLvlLbl val="0"/>
      </c:catAx>
      <c:valAx>
        <c:axId val="2513708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13693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85.172230531072415</c:v>
                </c:pt>
                <c:pt idx="1">
                  <c:v>71.330409999584106</c:v>
                </c:pt>
                <c:pt idx="2">
                  <c:v>72.821001729839054</c:v>
                </c:pt>
                <c:pt idx="3">
                  <c:v>75.049815707613249</c:v>
                </c:pt>
                <c:pt idx="4">
                  <c:v>77.187574985111326</c:v>
                </c:pt>
                <c:pt idx="5">
                  <c:v>69.735777821193906</c:v>
                </c:pt>
                <c:pt idx="6">
                  <c:v>74.199482807475889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1618816"/>
        <c:axId val="251806080"/>
      </c:barChart>
      <c:catAx>
        <c:axId val="2516188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18060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180608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16188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76.5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3105111336835589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66.7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66.666666666666671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3059840"/>
        <c:axId val="253201024"/>
      </c:barChart>
      <c:catAx>
        <c:axId val="25305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3201024"/>
        <c:crosses val="autoZero"/>
        <c:auto val="1"/>
        <c:lblAlgn val="ctr"/>
        <c:lblOffset val="100"/>
        <c:tickMarkSkip val="1"/>
        <c:noMultiLvlLbl val="0"/>
      </c:catAx>
      <c:valAx>
        <c:axId val="25320102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0598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73.765704450170716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3031936"/>
        <c:axId val="253033472"/>
      </c:barChart>
      <c:catAx>
        <c:axId val="25303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3033472"/>
        <c:crosses val="autoZero"/>
        <c:auto val="1"/>
        <c:lblAlgn val="ctr"/>
        <c:lblOffset val="100"/>
        <c:tickMarkSkip val="1"/>
        <c:noMultiLvlLbl val="0"/>
      </c:catAx>
      <c:valAx>
        <c:axId val="2530334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0319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81.286393133340724</c:v>
                </c:pt>
                <c:pt idx="1">
                  <c:v>70.472927593235184</c:v>
                </c:pt>
                <c:pt idx="2">
                  <c:v>68.17066010658472</c:v>
                </c:pt>
                <c:pt idx="3">
                  <c:v>74.561973830088291</c:v>
                </c:pt>
                <c:pt idx="4">
                  <c:v>73.755399795782864</c:v>
                </c:pt>
                <c:pt idx="5">
                  <c:v>70.197008406268239</c:v>
                </c:pt>
                <c:pt idx="6">
                  <c:v>74.457348422791441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3227008"/>
        <c:axId val="253228544"/>
      </c:barChart>
      <c:catAx>
        <c:axId val="2532270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32285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322854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322700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3557760"/>
        <c:axId val="253829888"/>
      </c:barChart>
      <c:catAx>
        <c:axId val="25355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3829888"/>
        <c:crosses val="autoZero"/>
        <c:auto val="1"/>
        <c:lblAlgn val="ctr"/>
        <c:lblOffset val="100"/>
        <c:tickMarkSkip val="1"/>
        <c:noMultiLvlLbl val="0"/>
      </c:catAx>
      <c:valAx>
        <c:axId val="25382988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5577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80.83469439475823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3863040"/>
        <c:axId val="253864576"/>
      </c:barChart>
      <c:catAx>
        <c:axId val="25386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3864576"/>
        <c:crosses val="autoZero"/>
        <c:auto val="1"/>
        <c:lblAlgn val="ctr"/>
        <c:lblOffset val="100"/>
        <c:tickMarkSkip val="1"/>
        <c:noMultiLvlLbl val="0"/>
      </c:catAx>
      <c:valAx>
        <c:axId val="2538645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8630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86.629419555221773</c:v>
                </c:pt>
                <c:pt idx="1">
                  <c:v>80.027731549694508</c:v>
                </c:pt>
                <c:pt idx="2">
                  <c:v>76.142674317877876</c:v>
                </c:pt>
                <c:pt idx="3">
                  <c:v>82.733325278631241</c:v>
                </c:pt>
                <c:pt idx="4">
                  <c:v>82.467844507155135</c:v>
                </c:pt>
                <c:pt idx="5">
                  <c:v>80.459388924172003</c:v>
                </c:pt>
                <c:pt idx="6">
                  <c:v>80.259324767391035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3623680"/>
        <c:axId val="253625472"/>
      </c:barChart>
      <c:catAx>
        <c:axId val="2536236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36254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362547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362368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83.333333333333357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3105111336835589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68.3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68.333333333333329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93.3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93.333333333333314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3669376"/>
        <c:axId val="253670912"/>
      </c:barChart>
      <c:catAx>
        <c:axId val="25366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3670912"/>
        <c:crosses val="autoZero"/>
        <c:auto val="1"/>
        <c:lblAlgn val="ctr"/>
        <c:lblOffset val="100"/>
        <c:tickMarkSkip val="1"/>
        <c:noMultiLvlLbl val="0"/>
      </c:catAx>
      <c:valAx>
        <c:axId val="25367091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6693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72.752606000071623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3749120"/>
        <c:axId val="253750656"/>
      </c:barChart>
      <c:catAx>
        <c:axId val="25374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3750656"/>
        <c:crosses val="autoZero"/>
        <c:auto val="1"/>
        <c:lblAlgn val="ctr"/>
        <c:lblOffset val="100"/>
        <c:tickMarkSkip val="1"/>
        <c:noMultiLvlLbl val="0"/>
      </c:catAx>
      <c:valAx>
        <c:axId val="2537506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7491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87.11514922993824</c:v>
                </c:pt>
                <c:pt idx="1">
                  <c:v>70.595425079856454</c:v>
                </c:pt>
                <c:pt idx="2">
                  <c:v>67.838492847780842</c:v>
                </c:pt>
                <c:pt idx="3">
                  <c:v>67.122385197832756</c:v>
                </c:pt>
                <c:pt idx="4">
                  <c:v>72.039312201118634</c:v>
                </c:pt>
                <c:pt idx="5">
                  <c:v>75.501160134622992</c:v>
                </c:pt>
                <c:pt idx="6">
                  <c:v>72.1365578849516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3817216"/>
        <c:axId val="253818752"/>
      </c:barChart>
      <c:catAx>
        <c:axId val="2538172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38187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38187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38172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68.666666666666671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4168448"/>
        <c:axId val="254223488"/>
      </c:barChart>
      <c:catAx>
        <c:axId val="25416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4223488"/>
        <c:crosses val="autoZero"/>
        <c:auto val="1"/>
        <c:lblAlgn val="ctr"/>
        <c:lblOffset val="100"/>
        <c:tickMarkSkip val="1"/>
        <c:noMultiLvlLbl val="0"/>
      </c:catAx>
      <c:valAx>
        <c:axId val="25422348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1684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76.74363163498839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3891712"/>
        <c:axId val="253893248"/>
      </c:barChart>
      <c:catAx>
        <c:axId val="25389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3893248"/>
        <c:crosses val="autoZero"/>
        <c:auto val="1"/>
        <c:lblAlgn val="ctr"/>
        <c:lblOffset val="100"/>
        <c:tickMarkSkip val="1"/>
        <c:noMultiLvlLbl val="0"/>
      </c:catAx>
      <c:valAx>
        <c:axId val="2538932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8917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86.953239338366089</c:v>
                </c:pt>
                <c:pt idx="1">
                  <c:v>77.455284330647771</c:v>
                </c:pt>
                <c:pt idx="2">
                  <c:v>73.928225925852004</c:v>
                </c:pt>
                <c:pt idx="3">
                  <c:v>75.049815707613249</c:v>
                </c:pt>
                <c:pt idx="4">
                  <c:v>74.547440224089442</c:v>
                </c:pt>
                <c:pt idx="5">
                  <c:v>70.773546637611148</c:v>
                </c:pt>
                <c:pt idx="6">
                  <c:v>77.036004575946819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3926784"/>
        <c:axId val="254071936"/>
      </c:barChart>
      <c:catAx>
        <c:axId val="2539267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40719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40719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39267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66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3105111336835589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77.9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77.936507936507951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4098048"/>
        <c:axId val="254099840"/>
      </c:barChart>
      <c:catAx>
        <c:axId val="25409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4099840"/>
        <c:crosses val="autoZero"/>
        <c:auto val="1"/>
        <c:lblAlgn val="ctr"/>
        <c:lblOffset val="100"/>
        <c:tickMarkSkip val="1"/>
        <c:noMultiLvlLbl val="0"/>
      </c:catAx>
      <c:valAx>
        <c:axId val="25409984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0980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81.890157082074865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4279680"/>
        <c:axId val="254281216"/>
      </c:barChart>
      <c:catAx>
        <c:axId val="25427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4281216"/>
        <c:crosses val="autoZero"/>
        <c:auto val="1"/>
        <c:lblAlgn val="ctr"/>
        <c:lblOffset val="100"/>
        <c:tickMarkSkip val="1"/>
        <c:noMultiLvlLbl val="0"/>
      </c:catAx>
      <c:valAx>
        <c:axId val="2542812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2796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92.134355868675001</c:v>
                </c:pt>
                <c:pt idx="1">
                  <c:v>80.150229036315793</c:v>
                </c:pt>
                <c:pt idx="2">
                  <c:v>76.585563996283057</c:v>
                </c:pt>
                <c:pt idx="3">
                  <c:v>75.29373664637572</c:v>
                </c:pt>
                <c:pt idx="4">
                  <c:v>80.487743436388712</c:v>
                </c:pt>
                <c:pt idx="5">
                  <c:v>80.228773631634851</c:v>
                </c:pt>
                <c:pt idx="6">
                  <c:v>82.96691372820419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4327040"/>
        <c:axId val="254337024"/>
      </c:barChart>
      <c:catAx>
        <c:axId val="2543270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43370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433702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432704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86.333333333333343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4662144"/>
        <c:axId val="254663680"/>
      </c:barChart>
      <c:catAx>
        <c:axId val="25466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4663680"/>
        <c:crosses val="autoZero"/>
        <c:auto val="1"/>
        <c:lblAlgn val="ctr"/>
        <c:lblOffset val="100"/>
        <c:tickMarkSkip val="1"/>
        <c:noMultiLvlLbl val="0"/>
      </c:catAx>
      <c:valAx>
        <c:axId val="25466368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6621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75.72791093981256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4717312"/>
        <c:axId val="254727296"/>
      </c:barChart>
      <c:catAx>
        <c:axId val="25471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4727296"/>
        <c:crosses val="autoZero"/>
        <c:auto val="1"/>
        <c:lblAlgn val="ctr"/>
        <c:lblOffset val="100"/>
        <c:tickMarkSkip val="1"/>
        <c:noMultiLvlLbl val="0"/>
      </c:catAx>
      <c:valAx>
        <c:axId val="2547272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7173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85.657960205788854</c:v>
                </c:pt>
                <c:pt idx="1">
                  <c:v>74.392847165115938</c:v>
                </c:pt>
                <c:pt idx="2">
                  <c:v>72.931724149440356</c:v>
                </c:pt>
                <c:pt idx="3">
                  <c:v>70.415317871126192</c:v>
                </c:pt>
                <c:pt idx="4">
                  <c:v>75.99951434265148</c:v>
                </c:pt>
                <c:pt idx="5">
                  <c:v>73.310314855519948</c:v>
                </c:pt>
                <c:pt idx="6">
                  <c:v>76.004542114684654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4494592"/>
        <c:axId val="254496128"/>
      </c:barChart>
      <c:catAx>
        <c:axId val="2544945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44961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449612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449459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65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27186959385465109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77.4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77.424242424242408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4411904"/>
        <c:axId val="254413440"/>
      </c:barChart>
      <c:catAx>
        <c:axId val="25441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4413440"/>
        <c:crosses val="autoZero"/>
        <c:auto val="1"/>
        <c:lblAlgn val="ctr"/>
        <c:lblOffset val="100"/>
        <c:tickMarkSkip val="1"/>
        <c:noMultiLvlLbl val="0"/>
      </c:catAx>
      <c:valAx>
        <c:axId val="25441344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4119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84.824269412104996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4769792"/>
        <c:axId val="254792064"/>
      </c:barChart>
      <c:catAx>
        <c:axId val="25476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4792064"/>
        <c:crosses val="autoZero"/>
        <c:auto val="1"/>
        <c:lblAlgn val="ctr"/>
        <c:lblOffset val="100"/>
        <c:tickMarkSkip val="1"/>
        <c:noMultiLvlLbl val="0"/>
      </c:catAx>
      <c:valAx>
        <c:axId val="2547920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7697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92.943905326535756</c:v>
                </c:pt>
                <c:pt idx="1">
                  <c:v>84.070148608196533</c:v>
                </c:pt>
                <c:pt idx="2">
                  <c:v>79.242902066714095</c:v>
                </c:pt>
                <c:pt idx="3">
                  <c:v>86.758020768212106</c:v>
                </c:pt>
                <c:pt idx="4">
                  <c:v>85.37199274427924</c:v>
                </c:pt>
                <c:pt idx="5">
                  <c:v>82.419618910737896</c:v>
                </c:pt>
                <c:pt idx="6">
                  <c:v>84.514107420097417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4576128"/>
        <c:axId val="254577280"/>
      </c:barChart>
      <c:catAx>
        <c:axId val="2545761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45772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457728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457612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100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100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24E-3"/>
                  <c:y val="0.27186959385465109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87.8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87.745098039215677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5115648"/>
        <c:axId val="255117184"/>
      </c:barChart>
      <c:catAx>
        <c:axId val="25511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5117184"/>
        <c:crosses val="autoZero"/>
        <c:auto val="1"/>
        <c:lblAlgn val="ctr"/>
        <c:lblOffset val="100"/>
        <c:tickMarkSkip val="1"/>
        <c:noMultiLvlLbl val="0"/>
      </c:catAx>
      <c:valAx>
        <c:axId val="25511718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51156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77.308821441937837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72.696808940938894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5248640"/>
        <c:axId val="254812160"/>
      </c:barChart>
      <c:catAx>
        <c:axId val="25524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4812160"/>
        <c:crosses val="autoZero"/>
        <c:auto val="1"/>
        <c:lblAlgn val="ctr"/>
        <c:lblOffset val="100"/>
        <c:tickMarkSkip val="1"/>
        <c:noMultiLvlLbl val="0"/>
      </c:catAx>
      <c:valAx>
        <c:axId val="25481216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52486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86.617854562966613</c:v>
                </c:pt>
                <c:pt idx="1">
                  <c:v>76.107811977813768</c:v>
                </c:pt>
                <c:pt idx="2">
                  <c:v>73.382522572102758</c:v>
                </c:pt>
                <c:pt idx="3">
                  <c:v>76.408803795004161</c:v>
                </c:pt>
                <c:pt idx="4">
                  <c:v>77.376156039470047</c:v>
                </c:pt>
                <c:pt idx="5">
                  <c:v>74.381028713728185</c:v>
                </c:pt>
                <c:pt idx="6">
                  <c:v>77.238613273694725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88.24851847094331</c:v>
                </c:pt>
                <c:pt idx="1">
                  <c:v>67.900480374188447</c:v>
                </c:pt>
                <c:pt idx="2">
                  <c:v>67.063435910571783</c:v>
                </c:pt>
                <c:pt idx="3">
                  <c:v>72.366685381226006</c:v>
                </c:pt>
                <c:pt idx="4">
                  <c:v>72.963359367476286</c:v>
                </c:pt>
                <c:pt idx="5">
                  <c:v>65.58470255552497</c:v>
                </c:pt>
                <c:pt idx="6">
                  <c:v>73.039087538555975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5030016"/>
        <c:axId val="255031552"/>
      </c:barChart>
      <c:catAx>
        <c:axId val="2550300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50315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50315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50300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61.1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61.111111111111114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4873600"/>
        <c:axId val="254875136"/>
      </c:barChart>
      <c:catAx>
        <c:axId val="25487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4875136"/>
        <c:crosses val="autoZero"/>
        <c:auto val="1"/>
        <c:lblAlgn val="ctr"/>
        <c:lblOffset val="100"/>
        <c:tickMarkSkip val="1"/>
        <c:noMultiLvlLbl val="0"/>
      </c:catAx>
      <c:valAx>
        <c:axId val="2548751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8736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81.181623661371475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82.989027390646186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5628800"/>
        <c:axId val="255630336"/>
      </c:barChart>
      <c:catAx>
        <c:axId val="25562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5630336"/>
        <c:crosses val="autoZero"/>
        <c:auto val="1"/>
        <c:lblAlgn val="ctr"/>
        <c:lblOffset val="100"/>
        <c:tickMarkSkip val="1"/>
        <c:noMultiLvlLbl val="0"/>
      </c:catAx>
      <c:valAx>
        <c:axId val="2556303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56288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81.677585651626501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88.086608579371159</c:v>
                </c:pt>
                <c:pt idx="1">
                  <c:v>82.355183795498704</c:v>
                </c:pt>
                <c:pt idx="2">
                  <c:v>79.242902066714095</c:v>
                </c:pt>
                <c:pt idx="3">
                  <c:v>83.343127625537434</c:v>
                </c:pt>
                <c:pt idx="4">
                  <c:v>85.107979268177047</c:v>
                </c:pt>
                <c:pt idx="5">
                  <c:v>78.383851291337535</c:v>
                </c:pt>
                <c:pt idx="6">
                  <c:v>83.224779343519728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5287296"/>
        <c:axId val="255288832"/>
      </c:barChart>
      <c:catAx>
        <c:axId val="2552872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52888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528883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52872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0"/>
          <c:w val="0.23725039642130119"/>
          <c:h val="0.11812758752340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87.3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87.333333333333329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24752408462551781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96.1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96.111111111111128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24301168917739299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53.3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53.333333333333329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9309891834196451E-2"/>
                  <c:y val="0.2734467995619534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96.9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96.875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5772160"/>
        <c:axId val="255773696"/>
      </c:barChart>
      <c:catAx>
        <c:axId val="25577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5773696"/>
        <c:crosses val="autoZero"/>
        <c:auto val="1"/>
        <c:lblAlgn val="ctr"/>
        <c:lblOffset val="100"/>
        <c:tickMarkSkip val="1"/>
        <c:noMultiLvlLbl val="0"/>
      </c:catAx>
      <c:valAx>
        <c:axId val="25577369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57721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81.181623661371475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85.055062366036424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5336448"/>
        <c:axId val="255337984"/>
      </c:barChart>
      <c:catAx>
        <c:axId val="25533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5337984"/>
        <c:crosses val="autoZero"/>
        <c:auto val="1"/>
        <c:lblAlgn val="ctr"/>
        <c:lblOffset val="100"/>
        <c:tickMarkSkip val="1"/>
        <c:noMultiLvlLbl val="0"/>
      </c:catAx>
      <c:valAx>
        <c:axId val="2553379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53364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81.677585651626501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90.353347061381299</c:v>
                </c:pt>
                <c:pt idx="1">
                  <c:v>81.742696362392337</c:v>
                </c:pt>
                <c:pt idx="2">
                  <c:v>79.132179647112807</c:v>
                </c:pt>
                <c:pt idx="3">
                  <c:v>82.733325278631241</c:v>
                </c:pt>
                <c:pt idx="4">
                  <c:v>87.484100553096752</c:v>
                </c:pt>
                <c:pt idx="5">
                  <c:v>82.073695971932153</c:v>
                </c:pt>
                <c:pt idx="6">
                  <c:v>86.190233919648421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5514880"/>
        <c:axId val="255393792"/>
      </c:barChart>
      <c:catAx>
        <c:axId val="2555148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53937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539379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5551488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0"/>
          <c:w val="0.23725039642130119"/>
          <c:h val="0.11812758752340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95.0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95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348306537368863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96.1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96.111111111111128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66E-3"/>
                  <c:y val="0.24301168917739299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73.0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9309891834196451E-2"/>
                  <c:y val="0.2734467995619534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88.5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88.541666666666671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5438848"/>
        <c:axId val="255440384"/>
      </c:barChart>
      <c:catAx>
        <c:axId val="25543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5440384"/>
        <c:crosses val="autoZero"/>
        <c:auto val="1"/>
        <c:lblAlgn val="ctr"/>
        <c:lblOffset val="100"/>
        <c:tickMarkSkip val="1"/>
        <c:noMultiLvlLbl val="0"/>
      </c:catAx>
      <c:valAx>
        <c:axId val="25544038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54388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19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81.181623661371503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72.042675639805694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6211200"/>
        <c:axId val="256221184"/>
      </c:barChart>
      <c:catAx>
        <c:axId val="25621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6221184"/>
        <c:crosses val="autoZero"/>
        <c:auto val="1"/>
        <c:lblAlgn val="ctr"/>
        <c:lblOffset val="100"/>
        <c:tickMarkSkip val="1"/>
        <c:noMultiLvlLbl val="0"/>
      </c:catAx>
      <c:valAx>
        <c:axId val="2562211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62112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81.677585651626487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76.591006277748292</c:v>
                </c:pt>
                <c:pt idx="1">
                  <c:v>69.615445186886248</c:v>
                </c:pt>
                <c:pt idx="2">
                  <c:v>67.063435910571769</c:v>
                </c:pt>
                <c:pt idx="3">
                  <c:v>70.659238809888635</c:v>
                </c:pt>
                <c:pt idx="4">
                  <c:v>70.191217868403299</c:v>
                </c:pt>
                <c:pt idx="5">
                  <c:v>72.157238392834103</c:v>
                </c:pt>
                <c:pt idx="6">
                  <c:v>73.039087538555947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5816448"/>
        <c:axId val="255817984"/>
      </c:barChart>
      <c:catAx>
        <c:axId val="2558164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58179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58179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58164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68.3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68.333333333333314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6303104"/>
        <c:axId val="256304640"/>
      </c:barChart>
      <c:catAx>
        <c:axId val="25630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6304640"/>
        <c:crosses val="autoZero"/>
        <c:auto val="1"/>
        <c:lblAlgn val="ctr"/>
        <c:lblOffset val="100"/>
        <c:tickMarkSkip val="1"/>
        <c:noMultiLvlLbl val="0"/>
      </c:catAx>
      <c:valAx>
        <c:axId val="25630464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63031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81.181623661371503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80.033730310731329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6170624"/>
        <c:axId val="255852928"/>
      </c:barChart>
      <c:catAx>
        <c:axId val="25617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5852928"/>
        <c:crosses val="autoZero"/>
        <c:auto val="1"/>
        <c:lblAlgn val="ctr"/>
        <c:lblOffset val="100"/>
        <c:tickMarkSkip val="1"/>
        <c:noMultiLvlLbl val="0"/>
      </c:catAx>
      <c:valAx>
        <c:axId val="2558529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61706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81.677585651626487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88.410428362515475</c:v>
                </c:pt>
                <c:pt idx="1">
                  <c:v>80.027731549694494</c:v>
                </c:pt>
                <c:pt idx="2">
                  <c:v>76.142674317877862</c:v>
                </c:pt>
                <c:pt idx="3">
                  <c:v>79.318432135956542</c:v>
                </c:pt>
                <c:pt idx="4">
                  <c:v>79.563696270031045</c:v>
                </c:pt>
                <c:pt idx="5">
                  <c:v>75.385852488354402</c:v>
                </c:pt>
                <c:pt idx="6">
                  <c:v>80.259324767391035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6042112"/>
        <c:axId val="256043648"/>
      </c:barChart>
      <c:catAx>
        <c:axId val="2560421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60436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60436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604211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71.3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71.333333333333329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5E-3"/>
                  <c:y val="8.290249496087734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92.7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92.708333333333329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5947136"/>
        <c:axId val="255948672"/>
      </c:barChart>
      <c:catAx>
        <c:axId val="25594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5948672"/>
        <c:crosses val="autoZero"/>
        <c:auto val="1"/>
        <c:lblAlgn val="ctr"/>
        <c:lblOffset val="100"/>
        <c:tickMarkSkip val="1"/>
        <c:noMultiLvlLbl val="0"/>
      </c:catAx>
      <c:valAx>
        <c:axId val="25594867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59471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81.181623661371503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81.892426091966229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6312832"/>
        <c:axId val="256314368"/>
      </c:barChart>
      <c:catAx>
        <c:axId val="25631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6314368"/>
        <c:crosses val="autoZero"/>
        <c:auto val="1"/>
        <c:lblAlgn val="ctr"/>
        <c:lblOffset val="100"/>
        <c:tickMarkSkip val="1"/>
        <c:noMultiLvlLbl val="0"/>
      </c:catAx>
      <c:valAx>
        <c:axId val="2563143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63128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81.677585651626487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92.134355868675001</c:v>
                </c:pt>
                <c:pt idx="1">
                  <c:v>84.682636041302914</c:v>
                </c:pt>
                <c:pt idx="2">
                  <c:v>75.478339800270092</c:v>
                </c:pt>
                <c:pt idx="3">
                  <c:v>79.318432135956542</c:v>
                </c:pt>
                <c:pt idx="4">
                  <c:v>82.467844507155135</c:v>
                </c:pt>
                <c:pt idx="5">
                  <c:v>74.694006610742932</c:v>
                </c:pt>
                <c:pt idx="6">
                  <c:v>82.322249689915367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6372736"/>
        <c:axId val="256374272"/>
      </c:barChart>
      <c:catAx>
        <c:axId val="2563727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63742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637427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637273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80.0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5E-3"/>
                  <c:y val="8.290249496087734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84.2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84.166666666666657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6531456"/>
        <c:axId val="256537344"/>
      </c:barChart>
      <c:catAx>
        <c:axId val="25653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6537344"/>
        <c:crosses val="autoZero"/>
        <c:auto val="1"/>
        <c:lblAlgn val="ctr"/>
        <c:lblOffset val="100"/>
        <c:tickMarkSkip val="1"/>
        <c:noMultiLvlLbl val="0"/>
      </c:catAx>
      <c:valAx>
        <c:axId val="25653734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65314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81.181623661371503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79.668581718406358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6475904"/>
        <c:axId val="256477440"/>
      </c:barChart>
      <c:catAx>
        <c:axId val="25647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6477440"/>
        <c:crosses val="autoZero"/>
        <c:auto val="1"/>
        <c:lblAlgn val="ctr"/>
        <c:lblOffset val="100"/>
        <c:tickMarkSkip val="1"/>
        <c:noMultiLvlLbl val="0"/>
      </c:catAx>
      <c:valAx>
        <c:axId val="2564774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64759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81.677585651626487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90.677166844525587</c:v>
                </c:pt>
                <c:pt idx="1">
                  <c:v>77.210289357405216</c:v>
                </c:pt>
                <c:pt idx="2">
                  <c:v>73.7067810866494</c:v>
                </c:pt>
                <c:pt idx="3">
                  <c:v>75.29373664637572</c:v>
                </c:pt>
                <c:pt idx="4">
                  <c:v>78.507642365622303</c:v>
                </c:pt>
                <c:pt idx="5">
                  <c:v>73.656237794325676</c:v>
                </c:pt>
                <c:pt idx="6">
                  <c:v>81.161854420995425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7027072"/>
        <c:axId val="257028864"/>
      </c:barChart>
      <c:catAx>
        <c:axId val="2570270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70288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702886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702707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sz="900" dirty="0" smtClean="0"/>
                      <a:t>86.7</a:t>
                    </a:r>
                    <a:endParaRPr lang="en-US" altLang="en-US" sz="900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86.666666666666686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5E-3"/>
                  <c:y val="8.290249496087734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900" dirty="0" smtClean="0"/>
                      <a:t>92.8</a:t>
                    </a:r>
                    <a:endParaRPr lang="en-US" altLang="en-US" sz="9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92.777777777777771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84.0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70.7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70.666666666666657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85.6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Sheet1!$B$6</c:f>
              <c:numCache>
                <c:formatCode>0.00</c:formatCode>
                <c:ptCount val="1"/>
                <c:pt idx="0">
                  <c:v>85.555555555555543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7046400"/>
        <c:axId val="257047936"/>
      </c:barChart>
      <c:catAx>
        <c:axId val="25704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7047936"/>
        <c:crosses val="autoZero"/>
        <c:auto val="1"/>
        <c:lblAlgn val="ctr"/>
        <c:lblOffset val="100"/>
        <c:tickMarkSkip val="1"/>
        <c:noMultiLvlLbl val="0"/>
      </c:catAx>
      <c:valAx>
        <c:axId val="2570479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70464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81.181623661371503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83.536377031596317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3305216"/>
        <c:axId val="253306752"/>
      </c:barChart>
      <c:catAx>
        <c:axId val="25330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3306752"/>
        <c:crosses val="autoZero"/>
        <c:auto val="1"/>
        <c:lblAlgn val="ctr"/>
        <c:lblOffset val="100"/>
        <c:tickMarkSkip val="1"/>
        <c:noMultiLvlLbl val="0"/>
      </c:catAx>
      <c:valAx>
        <c:axId val="2533067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3052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81.677585651626487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88.410428362515475</c:v>
                </c:pt>
                <c:pt idx="1">
                  <c:v>81.375203902528497</c:v>
                </c:pt>
                <c:pt idx="2">
                  <c:v>76.69628641588433</c:v>
                </c:pt>
                <c:pt idx="3">
                  <c:v>83.343127625537448</c:v>
                </c:pt>
                <c:pt idx="4">
                  <c:v>82.467844507155135</c:v>
                </c:pt>
                <c:pt idx="5">
                  <c:v>79.191004815217624</c:v>
                </c:pt>
                <c:pt idx="6">
                  <c:v>85.158771458386241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3356672"/>
        <c:axId val="253374848"/>
      </c:barChart>
      <c:catAx>
        <c:axId val="2533566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33748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33748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335667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sz="900" dirty="0" smtClean="0"/>
                      <a:t>76.7</a:t>
                    </a:r>
                    <a:endParaRPr lang="en-US" altLang="en-US" sz="900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76.666666666666657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123790090835E-3"/>
                  <c:y val="8.290249496087734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900" dirty="0" smtClean="0"/>
                      <a:t>86.7</a:t>
                    </a:r>
                    <a:endParaRPr lang="en-US" altLang="en-US" sz="9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86.666666666666686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5.9001765677723938E-17"/>
                  <c:y val="9.4973574364753108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90.0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90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68.3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68.333333333333329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89.7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Sheet1!$B$6</c:f>
              <c:numCache>
                <c:formatCode>0.00</c:formatCode>
                <c:ptCount val="1"/>
                <c:pt idx="0">
                  <c:v>89.743589743589752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7398272"/>
        <c:axId val="257399808"/>
      </c:barChart>
      <c:catAx>
        <c:axId val="25739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7399808"/>
        <c:crosses val="autoZero"/>
        <c:auto val="1"/>
        <c:lblAlgn val="ctr"/>
        <c:lblOffset val="100"/>
        <c:tickMarkSkip val="1"/>
        <c:noMultiLvlLbl val="0"/>
      </c:catAx>
      <c:valAx>
        <c:axId val="25739980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73982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77.56905840719628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3480960"/>
        <c:axId val="253482496"/>
      </c:barChart>
      <c:catAx>
        <c:axId val="25348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3482496"/>
        <c:crosses val="autoZero"/>
        <c:auto val="1"/>
        <c:lblAlgn val="ctr"/>
        <c:lblOffset val="100"/>
        <c:tickMarkSkip val="1"/>
        <c:noMultiLvlLbl val="0"/>
      </c:catAx>
      <c:valAx>
        <c:axId val="2534824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4809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85.657960205788854</c:v>
                </c:pt>
                <c:pt idx="1">
                  <c:v>75.985314491192497</c:v>
                </c:pt>
                <c:pt idx="2">
                  <c:v>67.727770428179554</c:v>
                </c:pt>
                <c:pt idx="3">
                  <c:v>76.025499462663149</c:v>
                </c:pt>
                <c:pt idx="4">
                  <c:v>75.207473914344916</c:v>
                </c:pt>
                <c:pt idx="5">
                  <c:v>73.310314855519948</c:v>
                </c:pt>
                <c:pt idx="6">
                  <c:v>79.485727921444408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7194240"/>
        <c:axId val="257200128"/>
      </c:barChart>
      <c:catAx>
        <c:axId val="2571942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72001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720012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719424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7438080"/>
        <c:axId val="257439616"/>
      </c:barChart>
      <c:catAx>
        <c:axId val="25743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7439616"/>
        <c:crosses val="autoZero"/>
        <c:auto val="1"/>
        <c:lblAlgn val="ctr"/>
        <c:lblOffset val="100"/>
        <c:tickMarkSkip val="1"/>
        <c:noMultiLvlLbl val="0"/>
      </c:catAx>
      <c:valAx>
        <c:axId val="25743961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74380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75.712312258552871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7545728"/>
        <c:axId val="257547264"/>
      </c:barChart>
      <c:catAx>
        <c:axId val="25754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7547264"/>
        <c:crosses val="autoZero"/>
        <c:auto val="1"/>
        <c:lblAlgn val="ctr"/>
        <c:lblOffset val="100"/>
        <c:tickMarkSkip val="1"/>
        <c:noMultiLvlLbl val="0"/>
      </c:catAx>
      <c:valAx>
        <c:axId val="2575472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754572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87.115149229938254</c:v>
                </c:pt>
                <c:pt idx="1">
                  <c:v>74.025354705252113</c:v>
                </c:pt>
                <c:pt idx="2">
                  <c:v>72.59955689063645</c:v>
                </c:pt>
                <c:pt idx="3">
                  <c:v>74.927855238231999</c:v>
                </c:pt>
                <c:pt idx="4">
                  <c:v>68.211116797636876</c:v>
                </c:pt>
                <c:pt idx="5">
                  <c:v>65.584702555524942</c:v>
                </c:pt>
                <c:pt idx="6">
                  <c:v>77.680668614235657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7609728"/>
        <c:axId val="257611264"/>
      </c:barChart>
      <c:catAx>
        <c:axId val="2576097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76112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761126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760972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2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80.833333333333314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68.75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7817600"/>
        <c:axId val="257622784"/>
      </c:barChart>
      <c:catAx>
        <c:axId val="25781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7622784"/>
        <c:crosses val="autoZero"/>
        <c:auto val="1"/>
        <c:lblAlgn val="ctr"/>
        <c:lblOffset val="100"/>
        <c:tickMarkSkip val="1"/>
        <c:noMultiLvlLbl val="0"/>
      </c:catAx>
      <c:valAx>
        <c:axId val="25762278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78176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72.857746732168437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6744064"/>
        <c:axId val="256745856"/>
      </c:barChart>
      <c:catAx>
        <c:axId val="25674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6745856"/>
        <c:crosses val="autoZero"/>
        <c:auto val="1"/>
        <c:lblAlgn val="ctr"/>
        <c:lblOffset val="100"/>
        <c:tickMarkSkip val="1"/>
        <c:noMultiLvlLbl val="0"/>
      </c:catAx>
      <c:valAx>
        <c:axId val="2567458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67440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78.857744759758418</c:v>
                </c:pt>
                <c:pt idx="1">
                  <c:v>75.617822031328672</c:v>
                </c:pt>
                <c:pt idx="2">
                  <c:v>70.827998177015758</c:v>
                </c:pt>
                <c:pt idx="3">
                  <c:v>73.952171483182099</c:v>
                </c:pt>
                <c:pt idx="4">
                  <c:v>71.24727177281207</c:v>
                </c:pt>
                <c:pt idx="5">
                  <c:v>70.197008406268239</c:v>
                </c:pt>
                <c:pt idx="6">
                  <c:v>72.265490692609347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6832640"/>
        <c:axId val="256834176"/>
      </c:barChart>
      <c:catAx>
        <c:axId val="2568326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683417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683417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683264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74.3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67.976190476190482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6885120"/>
        <c:axId val="256886656"/>
      </c:barChart>
      <c:catAx>
        <c:axId val="25688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6886656"/>
        <c:crosses val="autoZero"/>
        <c:auto val="1"/>
        <c:lblAlgn val="ctr"/>
        <c:lblOffset val="100"/>
        <c:tickMarkSkip val="1"/>
        <c:noMultiLvlLbl val="0"/>
      </c:catAx>
      <c:valAx>
        <c:axId val="25688665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68851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76.349999999999994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72.113750052681453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8373504"/>
        <c:axId val="258375040"/>
      </c:barChart>
      <c:catAx>
        <c:axId val="25837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8375040"/>
        <c:crosses val="autoZero"/>
        <c:auto val="1"/>
        <c:lblAlgn val="ctr"/>
        <c:lblOffset val="100"/>
        <c:tickMarkSkip val="1"/>
        <c:noMultiLvlLbl val="0"/>
      </c:catAx>
      <c:valAx>
        <c:axId val="2583750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83735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84.362681073211633</c:v>
                </c:pt>
                <c:pt idx="1">
                  <c:v>73.902857218630828</c:v>
                </c:pt>
                <c:pt idx="2">
                  <c:v>69.056439463395094</c:v>
                </c:pt>
                <c:pt idx="3">
                  <c:v>70.903159748651163</c:v>
                </c:pt>
                <c:pt idx="4">
                  <c:v>67.155062893228077</c:v>
                </c:pt>
                <c:pt idx="5">
                  <c:v>66.391856079405045</c:v>
                </c:pt>
                <c:pt idx="6">
                  <c:v>72.265490692609347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7724800"/>
        <c:axId val="257726336"/>
      </c:barChart>
      <c:catAx>
        <c:axId val="2577248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77263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77263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77248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72.099999999999994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8590976"/>
        <c:axId val="258596864"/>
      </c:barChart>
      <c:catAx>
        <c:axId val="25859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8596864"/>
        <c:crosses val="autoZero"/>
        <c:auto val="1"/>
        <c:lblAlgn val="ctr"/>
        <c:lblOffset val="100"/>
        <c:tickMarkSkip val="1"/>
        <c:noMultiLvlLbl val="0"/>
      </c:catAx>
      <c:valAx>
        <c:axId val="25859686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85909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78.499227987587687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8096128"/>
        <c:axId val="258144896"/>
      </c:barChart>
      <c:catAx>
        <c:axId val="25809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8144896"/>
        <c:crosses val="autoZero"/>
        <c:auto val="1"/>
        <c:lblAlgn val="ctr"/>
        <c:lblOffset val="100"/>
        <c:tickMarkSkip val="1"/>
        <c:noMultiLvlLbl val="0"/>
      </c:catAx>
      <c:valAx>
        <c:axId val="2581448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809612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83.55313161535085</c:v>
                </c:pt>
                <c:pt idx="1">
                  <c:v>75.740319517949942</c:v>
                </c:pt>
                <c:pt idx="2">
                  <c:v>75.035450121864926</c:v>
                </c:pt>
                <c:pt idx="3">
                  <c:v>80.172155421625249</c:v>
                </c:pt>
                <c:pt idx="4">
                  <c:v>81.411790602746393</c:v>
                </c:pt>
                <c:pt idx="5">
                  <c:v>74.578698964474327</c:v>
                </c:pt>
                <c:pt idx="6">
                  <c:v>78.583198267840046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8228608"/>
        <c:axId val="258462848"/>
      </c:barChart>
      <c:catAx>
        <c:axId val="2582286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584628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584628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822860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61.666666666666643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70.208333333333329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95.3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95.333333333333314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9652224"/>
        <c:axId val="259932544"/>
      </c:barChart>
      <c:catAx>
        <c:axId val="25965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9932544"/>
        <c:crosses val="autoZero"/>
        <c:auto val="1"/>
        <c:lblAlgn val="ctr"/>
        <c:lblOffset val="100"/>
        <c:tickMarkSkip val="1"/>
        <c:noMultiLvlLbl val="0"/>
      </c:catAx>
      <c:valAx>
        <c:axId val="25993254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96522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80.959117424126873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59771008"/>
        <c:axId val="259891584"/>
      </c:barChart>
      <c:catAx>
        <c:axId val="25977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59891584"/>
        <c:crosses val="autoZero"/>
        <c:auto val="1"/>
        <c:lblAlgn val="ctr"/>
        <c:lblOffset val="100"/>
        <c:tickMarkSkip val="1"/>
        <c:noMultiLvlLbl val="0"/>
      </c:catAx>
      <c:valAx>
        <c:axId val="2598915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97710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90.839076736097738</c:v>
                </c:pt>
                <c:pt idx="1">
                  <c:v>79.292746629966871</c:v>
                </c:pt>
                <c:pt idx="2">
                  <c:v>75.367617380668833</c:v>
                </c:pt>
                <c:pt idx="3">
                  <c:v>80.050194952243999</c:v>
                </c:pt>
                <c:pt idx="4">
                  <c:v>81.147777126644158</c:v>
                </c:pt>
                <c:pt idx="5">
                  <c:v>78.614466583874702</c:v>
                </c:pt>
                <c:pt idx="6">
                  <c:v>81.032921613337663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59998848"/>
        <c:axId val="260000384"/>
      </c:barChart>
      <c:catAx>
        <c:axId val="2599988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00003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00003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599988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83.80952380952381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0653440"/>
        <c:axId val="260654976"/>
      </c:barChart>
      <c:catAx>
        <c:axId val="26065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654976"/>
        <c:crosses val="autoZero"/>
        <c:auto val="1"/>
        <c:lblAlgn val="ctr"/>
        <c:lblOffset val="100"/>
        <c:tickMarkSkip val="1"/>
        <c:noMultiLvlLbl val="0"/>
      </c:catAx>
      <c:valAx>
        <c:axId val="26065497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06534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80.178232674345779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0320640"/>
        <c:axId val="260322432"/>
      </c:barChart>
      <c:catAx>
        <c:axId val="26032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322432"/>
        <c:crosses val="autoZero"/>
        <c:auto val="1"/>
        <c:lblAlgn val="ctr"/>
        <c:lblOffset val="100"/>
        <c:tickMarkSkip val="1"/>
        <c:noMultiLvlLbl val="0"/>
      </c:catAx>
      <c:valAx>
        <c:axId val="2603224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03206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90.51525695295345</c:v>
                </c:pt>
                <c:pt idx="1">
                  <c:v>82.8451737419838</c:v>
                </c:pt>
                <c:pt idx="2">
                  <c:v>73.374613827845536</c:v>
                </c:pt>
                <c:pt idx="3">
                  <c:v>78.464708850287906</c:v>
                </c:pt>
                <c:pt idx="4">
                  <c:v>80.487743436388712</c:v>
                </c:pt>
                <c:pt idx="5">
                  <c:v>79.536927754023353</c:v>
                </c:pt>
                <c:pt idx="6">
                  <c:v>79.485727921444408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0790144"/>
        <c:axId val="260791680"/>
      </c:barChart>
      <c:catAx>
        <c:axId val="2607901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07916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079168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079014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83.3333333333333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84.259259259259267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73.3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0708608"/>
        <c:axId val="260718592"/>
      </c:barChart>
      <c:catAx>
        <c:axId val="26070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718592"/>
        <c:crosses val="autoZero"/>
        <c:auto val="1"/>
        <c:lblAlgn val="ctr"/>
        <c:lblOffset val="100"/>
        <c:tickMarkSkip val="1"/>
        <c:noMultiLvlLbl val="0"/>
      </c:catAx>
      <c:valAx>
        <c:axId val="26071859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07086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76.349999999999994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74.374642994193053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0473216"/>
        <c:axId val="260474752"/>
      </c:barChart>
      <c:catAx>
        <c:axId val="26047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474752"/>
        <c:crosses val="autoZero"/>
        <c:auto val="1"/>
        <c:lblAlgn val="ctr"/>
        <c:lblOffset val="100"/>
        <c:tickMarkSkip val="1"/>
        <c:noMultiLvlLbl val="0"/>
      </c:catAx>
      <c:valAx>
        <c:axId val="2604747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04732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 w="6350">
                <a:solidFill>
                  <a:sysClr val="windowText" lastClr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74.324267795738137</c:v>
                </c:pt>
                <c:pt idx="1">
                  <c:v>74.025354705252113</c:v>
                </c:pt>
                <c:pt idx="2">
                  <c:v>71.824499953427406</c:v>
                </c:pt>
                <c:pt idx="3">
                  <c:v>74.074131952563306</c:v>
                </c:pt>
                <c:pt idx="4">
                  <c:v>78.639649103673378</c:v>
                </c:pt>
                <c:pt idx="5">
                  <c:v>70.542931345073981</c:v>
                </c:pt>
                <c:pt idx="6">
                  <c:v>74.84414684576474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0381696"/>
        <c:axId val="260403968"/>
      </c:barChart>
      <c:catAx>
        <c:axId val="2603816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04039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040396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03816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74.400000000000006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0600960"/>
        <c:axId val="260602496"/>
      </c:barChart>
      <c:catAx>
        <c:axId val="26060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602496"/>
        <c:crosses val="autoZero"/>
        <c:auto val="1"/>
        <c:lblAlgn val="ctr"/>
        <c:lblOffset val="100"/>
        <c:tickMarkSkip val="1"/>
        <c:noMultiLvlLbl val="0"/>
      </c:catAx>
      <c:valAx>
        <c:axId val="26060249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06009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76.349999999999994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72.851159687919548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0859776"/>
        <c:axId val="260861312"/>
      </c:barChart>
      <c:catAx>
        <c:axId val="26085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861312"/>
        <c:crosses val="autoZero"/>
        <c:auto val="1"/>
        <c:lblAlgn val="ctr"/>
        <c:lblOffset val="100"/>
        <c:tickMarkSkip val="1"/>
        <c:noMultiLvlLbl val="0"/>
      </c:catAx>
      <c:valAx>
        <c:axId val="2608613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08597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80.153023892335668</c:v>
                </c:pt>
                <c:pt idx="1">
                  <c:v>69.492947700264978</c:v>
                </c:pt>
                <c:pt idx="2">
                  <c:v>69.277884302597656</c:v>
                </c:pt>
                <c:pt idx="3">
                  <c:v>73.586290075038377</c:v>
                </c:pt>
                <c:pt idx="4">
                  <c:v>71.643291986965352</c:v>
                </c:pt>
                <c:pt idx="5">
                  <c:v>69.50516252865674</c:v>
                </c:pt>
                <c:pt idx="6">
                  <c:v>73.425885961529261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1206400"/>
        <c:axId val="261207936"/>
      </c:barChart>
      <c:catAx>
        <c:axId val="2612064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12079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12079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12064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72.900000000000006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0536576"/>
        <c:axId val="260546560"/>
      </c:barChart>
      <c:catAx>
        <c:axId val="26053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546560"/>
        <c:crosses val="autoZero"/>
        <c:auto val="1"/>
        <c:lblAlgn val="ctr"/>
        <c:lblOffset val="100"/>
        <c:tickMarkSkip val="1"/>
        <c:noMultiLvlLbl val="0"/>
      </c:catAx>
      <c:valAx>
        <c:axId val="26054656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05365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76.016651792477433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1283200"/>
        <c:axId val="260117632"/>
      </c:barChart>
      <c:catAx>
        <c:axId val="26128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117632"/>
        <c:crosses val="autoZero"/>
        <c:auto val="1"/>
        <c:lblAlgn val="ctr"/>
        <c:lblOffset val="100"/>
        <c:tickMarkSkip val="1"/>
        <c:noMultiLvlLbl val="0"/>
      </c:catAx>
      <c:valAx>
        <c:axId val="2601176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12832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75.295727145171057</c:v>
                </c:pt>
                <c:pt idx="1">
                  <c:v>75.495324544707401</c:v>
                </c:pt>
                <c:pt idx="2">
                  <c:v>76.69628641588433</c:v>
                </c:pt>
                <c:pt idx="3">
                  <c:v>77.001183217713063</c:v>
                </c:pt>
                <c:pt idx="4">
                  <c:v>77.979615413417903</c:v>
                </c:pt>
                <c:pt idx="5">
                  <c:v>72.157238392834103</c:v>
                </c:pt>
                <c:pt idx="6">
                  <c:v>76.262407730000191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0163456"/>
        <c:axId val="260164992"/>
      </c:barChart>
      <c:catAx>
        <c:axId val="2601634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01649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016499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016345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74.305555555555543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1559424"/>
        <c:axId val="261560960"/>
      </c:barChart>
      <c:catAx>
        <c:axId val="26155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1560960"/>
        <c:crosses val="autoZero"/>
        <c:auto val="1"/>
        <c:lblAlgn val="ctr"/>
        <c:lblOffset val="100"/>
        <c:tickMarkSkip val="1"/>
        <c:noMultiLvlLbl val="0"/>
      </c:catAx>
      <c:valAx>
        <c:axId val="26156096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15594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81.274286147129246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0246144"/>
        <c:axId val="260260224"/>
      </c:barChart>
      <c:catAx>
        <c:axId val="26024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260224"/>
        <c:crosses val="autoZero"/>
        <c:auto val="1"/>
        <c:lblAlgn val="ctr"/>
        <c:lblOffset val="100"/>
        <c:tickMarkSkip val="1"/>
        <c:noMultiLvlLbl val="0"/>
      </c:catAx>
      <c:valAx>
        <c:axId val="2602602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02461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79.505384326047022</c:v>
                </c:pt>
                <c:pt idx="1">
                  <c:v>79.292746629966871</c:v>
                </c:pt>
                <c:pt idx="2">
                  <c:v>77.3606209334921</c:v>
                </c:pt>
                <c:pt idx="3">
                  <c:v>81.269799646056384</c:v>
                </c:pt>
                <c:pt idx="4">
                  <c:v>82.335837769104032</c:v>
                </c:pt>
                <c:pt idx="5">
                  <c:v>78.499158937606111</c:v>
                </c:pt>
                <c:pt idx="6">
                  <c:v>82.837980920546414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1715072"/>
        <c:axId val="261716608"/>
      </c:barChart>
      <c:catAx>
        <c:axId val="2617150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171660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171660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171507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88.541666666666657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54.444444444444422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1640576"/>
        <c:axId val="261642112"/>
      </c:barChart>
      <c:catAx>
        <c:axId val="26164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1642112"/>
        <c:crosses val="autoZero"/>
        <c:auto val="1"/>
        <c:lblAlgn val="ctr"/>
        <c:lblOffset val="100"/>
        <c:tickMarkSkip val="1"/>
        <c:noMultiLvlLbl val="0"/>
      </c:catAx>
      <c:valAx>
        <c:axId val="26164211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16405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75.349625790108618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1293568"/>
        <c:axId val="261295104"/>
      </c:barChart>
      <c:catAx>
        <c:axId val="26129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1295104"/>
        <c:crosses val="autoZero"/>
        <c:auto val="1"/>
        <c:lblAlgn val="ctr"/>
        <c:lblOffset val="100"/>
        <c:tickMarkSkip val="1"/>
        <c:noMultiLvlLbl val="0"/>
      </c:catAx>
      <c:valAx>
        <c:axId val="2612951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12935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85.172230531072401</c:v>
                </c:pt>
                <c:pt idx="1">
                  <c:v>74.27034967849464</c:v>
                </c:pt>
                <c:pt idx="2">
                  <c:v>72.821001729839054</c:v>
                </c:pt>
                <c:pt idx="3">
                  <c:v>77.123143687094284</c:v>
                </c:pt>
                <c:pt idx="4">
                  <c:v>71.775298725016441</c:v>
                </c:pt>
                <c:pt idx="5">
                  <c:v>73.195007209251358</c:v>
                </c:pt>
                <c:pt idx="6">
                  <c:v>74.973079653422502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1349376"/>
        <c:axId val="261350912"/>
      </c:barChart>
      <c:catAx>
        <c:axId val="2613493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135091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135091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134937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100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100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81.000000000000014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67.7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67.727272727272734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1509504"/>
        <c:axId val="261511040"/>
      </c:barChart>
      <c:catAx>
        <c:axId val="26150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1511040"/>
        <c:crosses val="autoZero"/>
        <c:auto val="1"/>
        <c:lblAlgn val="ctr"/>
        <c:lblOffset val="100"/>
        <c:tickMarkSkip val="1"/>
        <c:noMultiLvlLbl val="0"/>
      </c:catAx>
      <c:valAx>
        <c:axId val="26151104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15095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86.961169113983033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1838720"/>
        <c:axId val="261840256"/>
      </c:barChart>
      <c:catAx>
        <c:axId val="26183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1840256"/>
        <c:crosses val="autoZero"/>
        <c:auto val="1"/>
        <c:lblAlgn val="ctr"/>
        <c:lblOffset val="100"/>
        <c:tickMarkSkip val="1"/>
        <c:noMultiLvlLbl val="0"/>
      </c:catAx>
      <c:valAx>
        <c:axId val="2618402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18387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96.505922941123131</c:v>
                </c:pt>
                <c:pt idx="1">
                  <c:v>86.152605880758188</c:v>
                </c:pt>
                <c:pt idx="2">
                  <c:v>82.232407395949011</c:v>
                </c:pt>
                <c:pt idx="3">
                  <c:v>88.099585931405713</c:v>
                </c:pt>
                <c:pt idx="4">
                  <c:v>84.711959054023765</c:v>
                </c:pt>
                <c:pt idx="5">
                  <c:v>81.727773033126397</c:v>
                </c:pt>
                <c:pt idx="6">
                  <c:v>87.350629188568362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1480832"/>
        <c:axId val="261482368"/>
      </c:barChart>
      <c:catAx>
        <c:axId val="2614808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14823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148236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148083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2183168"/>
        <c:axId val="262193152"/>
      </c:barChart>
      <c:catAx>
        <c:axId val="26218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2193152"/>
        <c:crosses val="autoZero"/>
        <c:auto val="1"/>
        <c:lblAlgn val="ctr"/>
        <c:lblOffset val="100"/>
        <c:tickMarkSkip val="1"/>
        <c:noMultiLvlLbl val="0"/>
      </c:catAx>
      <c:valAx>
        <c:axId val="26219315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21831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78.170458105163476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2269952"/>
        <c:axId val="261894912"/>
      </c:barChart>
      <c:catAx>
        <c:axId val="26226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1894912"/>
        <c:crosses val="autoZero"/>
        <c:auto val="1"/>
        <c:lblAlgn val="ctr"/>
        <c:lblOffset val="100"/>
        <c:tickMarkSkip val="1"/>
        <c:noMultiLvlLbl val="0"/>
      </c:catAx>
      <c:valAx>
        <c:axId val="2618949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22699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90.51525695295345</c:v>
                </c:pt>
                <c:pt idx="1">
                  <c:v>79.292746629966871</c:v>
                </c:pt>
                <c:pt idx="2">
                  <c:v>75.035450121864926</c:v>
                </c:pt>
                <c:pt idx="3">
                  <c:v>77.610985564619241</c:v>
                </c:pt>
                <c:pt idx="4">
                  <c:v>75.735500866549273</c:v>
                </c:pt>
                <c:pt idx="5">
                  <c:v>73.771545440594252</c:v>
                </c:pt>
                <c:pt idx="6">
                  <c:v>77.680668614235657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1940736"/>
        <c:axId val="261942272"/>
      </c:barChart>
      <c:catAx>
        <c:axId val="2619407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19422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194227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194073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1983616"/>
        <c:axId val="262554752"/>
      </c:barChart>
      <c:catAx>
        <c:axId val="26198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2554752"/>
        <c:crosses val="autoZero"/>
        <c:auto val="1"/>
        <c:lblAlgn val="ctr"/>
        <c:lblOffset val="100"/>
        <c:tickMarkSkip val="1"/>
        <c:noMultiLvlLbl val="0"/>
      </c:catAx>
      <c:valAx>
        <c:axId val="26255475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19836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77.351011465323495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2111616"/>
        <c:axId val="262113152"/>
      </c:barChart>
      <c:catAx>
        <c:axId val="26211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2113152"/>
        <c:crosses val="autoZero"/>
        <c:auto val="1"/>
        <c:lblAlgn val="ctr"/>
        <c:lblOffset val="100"/>
        <c:tickMarkSkip val="1"/>
        <c:noMultiLvlLbl val="0"/>
      </c:catAx>
      <c:valAx>
        <c:axId val="2621131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21116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85.981779988933184</c:v>
                </c:pt>
                <c:pt idx="1">
                  <c:v>73.167872298903191</c:v>
                </c:pt>
                <c:pt idx="2">
                  <c:v>70.27438607900929</c:v>
                </c:pt>
                <c:pt idx="3">
                  <c:v>72.366685381226006</c:v>
                </c:pt>
                <c:pt idx="4">
                  <c:v>75.735500866549273</c:v>
                </c:pt>
                <c:pt idx="5">
                  <c:v>73.771545440594252</c:v>
                </c:pt>
                <c:pt idx="6">
                  <c:v>79.485727921444408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2716032"/>
        <c:axId val="262717824"/>
      </c:barChart>
      <c:catAx>
        <c:axId val="2627160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27178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271782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271603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91.7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91.666666666666686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76.666666666666657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75.0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2630400"/>
        <c:axId val="262652672"/>
      </c:barChart>
      <c:catAx>
        <c:axId val="26263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2652672"/>
        <c:crosses val="autoZero"/>
        <c:auto val="1"/>
        <c:lblAlgn val="ctr"/>
        <c:lblOffset val="100"/>
        <c:tickMarkSkip val="1"/>
        <c:noMultiLvlLbl val="0"/>
      </c:catAx>
      <c:valAx>
        <c:axId val="26265267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26304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88.449377612867593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2415872"/>
        <c:axId val="262417408"/>
      </c:barChart>
      <c:catAx>
        <c:axId val="26241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2417408"/>
        <c:crosses val="autoZero"/>
        <c:auto val="1"/>
        <c:lblAlgn val="ctr"/>
        <c:lblOffset val="100"/>
        <c:tickMarkSkip val="1"/>
        <c:noMultiLvlLbl val="0"/>
      </c:catAx>
      <c:valAx>
        <c:axId val="2624174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24158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93.267725109680072</c:v>
                </c:pt>
                <c:pt idx="1">
                  <c:v>87.867570693456003</c:v>
                </c:pt>
                <c:pt idx="2">
                  <c:v>83.671798850765825</c:v>
                </c:pt>
                <c:pt idx="3">
                  <c:v>86.75802076821212</c:v>
                </c:pt>
                <c:pt idx="4">
                  <c:v>87.61610729114787</c:v>
                </c:pt>
                <c:pt idx="5">
                  <c:v>84.956387128646668</c:v>
                </c:pt>
                <c:pt idx="6">
                  <c:v>89.542486918750399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3147520"/>
        <c:axId val="263149056"/>
      </c:barChart>
      <c:catAx>
        <c:axId val="26314752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314905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314905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314752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98.421052631578945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74.166666666666657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3228416"/>
        <c:axId val="263242496"/>
      </c:barChart>
      <c:catAx>
        <c:axId val="26322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3242496"/>
        <c:crosses val="autoZero"/>
        <c:auto val="1"/>
        <c:lblAlgn val="ctr"/>
        <c:lblOffset val="100"/>
        <c:tickMarkSkip val="1"/>
        <c:noMultiLvlLbl val="0"/>
      </c:catAx>
      <c:valAx>
        <c:axId val="26324249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32284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81.717538167139921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2926720"/>
        <c:axId val="262928256"/>
      </c:barChart>
      <c:catAx>
        <c:axId val="26292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2928256"/>
        <c:crosses val="autoZero"/>
        <c:auto val="1"/>
        <c:lblAlgn val="ctr"/>
        <c:lblOffset val="100"/>
        <c:tickMarkSkip val="1"/>
        <c:noMultiLvlLbl val="0"/>
      </c:catAx>
      <c:valAx>
        <c:axId val="2629282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29267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87.762788796226829</c:v>
                </c:pt>
                <c:pt idx="1">
                  <c:v>80.88521395604343</c:v>
                </c:pt>
                <c:pt idx="2">
                  <c:v>78.800012388308915</c:v>
                </c:pt>
                <c:pt idx="3">
                  <c:v>78.464708850287906</c:v>
                </c:pt>
                <c:pt idx="4">
                  <c:v>81.279783864695261</c:v>
                </c:pt>
                <c:pt idx="5">
                  <c:v>75.616467780891583</c:v>
                </c:pt>
                <c:pt idx="6">
                  <c:v>82.966913728204204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3010944"/>
        <c:axId val="263029120"/>
      </c:barChart>
      <c:catAx>
        <c:axId val="2630109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30291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30291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301094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96.666666666666671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72.083333333333314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3067520"/>
        <c:axId val="263069056"/>
      </c:barChart>
      <c:catAx>
        <c:axId val="26306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3069056"/>
        <c:crosses val="autoZero"/>
        <c:auto val="1"/>
        <c:lblAlgn val="ctr"/>
        <c:lblOffset val="100"/>
        <c:tickMarkSkip val="1"/>
        <c:noMultiLvlLbl val="0"/>
      </c:catAx>
      <c:valAx>
        <c:axId val="26306905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30675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80.479740590731495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17210240"/>
        <c:axId val="222084480"/>
      </c:barChart>
      <c:catAx>
        <c:axId val="21721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22084480"/>
        <c:crosses val="autoZero"/>
        <c:auto val="1"/>
        <c:lblAlgn val="ctr"/>
        <c:lblOffset val="100"/>
        <c:tickMarkSkip val="1"/>
        <c:noMultiLvlLbl val="0"/>
      </c:catAx>
      <c:valAx>
        <c:axId val="2220844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72102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84.524590964783798</c:v>
                </c:pt>
                <c:pt idx="1">
                  <c:v>80.88521395604343</c:v>
                </c:pt>
                <c:pt idx="2">
                  <c:v>74.371115604257184</c:v>
                </c:pt>
                <c:pt idx="3">
                  <c:v>79.318432135956542</c:v>
                </c:pt>
                <c:pt idx="4">
                  <c:v>77.847608675366828</c:v>
                </c:pt>
                <c:pt idx="5">
                  <c:v>76.423621304771657</c:v>
                </c:pt>
                <c:pt idx="6">
                  <c:v>82.064384074599801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35818368"/>
        <c:axId val="236206720"/>
      </c:barChart>
      <c:catAx>
        <c:axId val="2358183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362067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362067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3581836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84.444444444444443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1702016"/>
        <c:axId val="241703936"/>
      </c:barChart>
      <c:catAx>
        <c:axId val="24170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1703936"/>
        <c:crosses val="autoZero"/>
        <c:auto val="1"/>
        <c:lblAlgn val="ctr"/>
        <c:lblOffset val="100"/>
        <c:tickMarkSkip val="1"/>
        <c:noMultiLvlLbl val="0"/>
      </c:catAx>
      <c:valAx>
        <c:axId val="2417039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17020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76.642287211728046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0694016"/>
        <c:axId val="260695552"/>
      </c:barChart>
      <c:catAx>
        <c:axId val="26069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0695552"/>
        <c:crosses val="autoZero"/>
        <c:auto val="1"/>
        <c:lblAlgn val="ctr"/>
        <c:lblOffset val="100"/>
        <c:tickMarkSkip val="1"/>
        <c:noMultiLvlLbl val="0"/>
      </c:catAx>
      <c:valAx>
        <c:axId val="2606955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06940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84.686500856355934</c:v>
                </c:pt>
                <c:pt idx="1">
                  <c:v>81.007711442664686</c:v>
                </c:pt>
                <c:pt idx="2">
                  <c:v>74.14967076505458</c:v>
                </c:pt>
                <c:pt idx="3">
                  <c:v>74.074131952563306</c:v>
                </c:pt>
                <c:pt idx="4">
                  <c:v>72.963359367476286</c:v>
                </c:pt>
                <c:pt idx="5">
                  <c:v>72.157238392834103</c:v>
                </c:pt>
                <c:pt idx="6">
                  <c:v>76.778138960631267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1091328"/>
        <c:axId val="261092864"/>
      </c:barChart>
      <c:catAx>
        <c:axId val="2610913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10928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109286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109132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79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75.166666666666671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3654016"/>
        <c:axId val="263807360"/>
      </c:barChart>
      <c:catAx>
        <c:axId val="26365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3807360"/>
        <c:crosses val="autoZero"/>
        <c:auto val="1"/>
        <c:lblAlgn val="ctr"/>
        <c:lblOffset val="100"/>
        <c:tickMarkSkip val="1"/>
        <c:noMultiLvlLbl val="0"/>
      </c:catAx>
      <c:valAx>
        <c:axId val="26380736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36540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63.811157254990874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4773632"/>
        <c:axId val="264775168"/>
      </c:barChart>
      <c:catAx>
        <c:axId val="26477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4775168"/>
        <c:crosses val="autoZero"/>
        <c:auto val="1"/>
        <c:lblAlgn val="ctr"/>
        <c:lblOffset val="100"/>
        <c:tickMarkSkip val="1"/>
        <c:noMultiLvlLbl val="0"/>
      </c:catAx>
      <c:valAx>
        <c:axId val="2647751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7736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68.495511699140636</c:v>
                </c:pt>
                <c:pt idx="1">
                  <c:v>65.328033155141668</c:v>
                </c:pt>
                <c:pt idx="2">
                  <c:v>59.977201056088994</c:v>
                </c:pt>
                <c:pt idx="3">
                  <c:v>67.122385197832727</c:v>
                </c:pt>
                <c:pt idx="4">
                  <c:v>69.135163963994529</c:v>
                </c:pt>
                <c:pt idx="5">
                  <c:v>63.97039550776482</c:v>
                </c:pt>
                <c:pt idx="6">
                  <c:v>61.950866079987833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4816896"/>
        <c:axId val="264822784"/>
      </c:barChart>
      <c:catAx>
        <c:axId val="2648168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48227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48227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48168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4872320"/>
        <c:axId val="264873856"/>
      </c:barChart>
      <c:catAx>
        <c:axId val="26487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4873856"/>
        <c:crosses val="autoZero"/>
        <c:auto val="1"/>
        <c:lblAlgn val="ctr"/>
        <c:lblOffset val="100"/>
        <c:tickMarkSkip val="1"/>
        <c:noMultiLvlLbl val="0"/>
      </c:catAx>
      <c:valAx>
        <c:axId val="26487385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8723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75.163948828771765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4213632"/>
        <c:axId val="264215168"/>
      </c:barChart>
      <c:catAx>
        <c:axId val="26421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4215168"/>
        <c:crosses val="autoZero"/>
        <c:auto val="1"/>
        <c:lblAlgn val="ctr"/>
        <c:lblOffset val="100"/>
        <c:tickMarkSkip val="1"/>
        <c:noMultiLvlLbl val="0"/>
      </c:catAx>
      <c:valAx>
        <c:axId val="2642151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2136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84.686500856355934</c:v>
                </c:pt>
                <c:pt idx="1">
                  <c:v>75.740319517949942</c:v>
                </c:pt>
                <c:pt idx="2">
                  <c:v>69.49932914180026</c:v>
                </c:pt>
                <c:pt idx="3">
                  <c:v>73.220408666894656</c:v>
                </c:pt>
                <c:pt idx="4">
                  <c:v>76.791554770958058</c:v>
                </c:pt>
                <c:pt idx="5">
                  <c:v>72.964391916714177</c:v>
                </c:pt>
                <c:pt idx="6">
                  <c:v>74.84414684576474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4560000"/>
        <c:axId val="264569984"/>
      </c:barChart>
      <c:catAx>
        <c:axId val="2645600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45699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45699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45600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4586752"/>
        <c:axId val="264588288"/>
      </c:barChart>
      <c:catAx>
        <c:axId val="26458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4588288"/>
        <c:crosses val="autoZero"/>
        <c:auto val="1"/>
        <c:lblAlgn val="ctr"/>
        <c:lblOffset val="100"/>
        <c:tickMarkSkip val="1"/>
        <c:noMultiLvlLbl val="0"/>
      </c:catAx>
      <c:valAx>
        <c:axId val="26458828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5867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80.907271282490953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4673536"/>
        <c:axId val="264687616"/>
      </c:barChart>
      <c:catAx>
        <c:axId val="26467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4687616"/>
        <c:crosses val="autoZero"/>
        <c:auto val="1"/>
        <c:lblAlgn val="ctr"/>
        <c:lblOffset val="100"/>
        <c:tickMarkSkip val="1"/>
        <c:noMultiLvlLbl val="0"/>
      </c:catAx>
      <c:valAx>
        <c:axId val="2646876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6735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88.248518470943324</c:v>
                </c:pt>
                <c:pt idx="1">
                  <c:v>83.702656148332721</c:v>
                </c:pt>
                <c:pt idx="2">
                  <c:v>71.824499953427406</c:v>
                </c:pt>
                <c:pt idx="3">
                  <c:v>77.610985564619241</c:v>
                </c:pt>
                <c:pt idx="4">
                  <c:v>81.411790602746393</c:v>
                </c:pt>
                <c:pt idx="5">
                  <c:v>80.344081277903413</c:v>
                </c:pt>
                <c:pt idx="6">
                  <c:v>81.290787228653173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5184000"/>
        <c:axId val="265185536"/>
      </c:barChart>
      <c:catAx>
        <c:axId val="2651840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51855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51855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51840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84.5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5252864"/>
        <c:axId val="265254400"/>
      </c:barChart>
      <c:catAx>
        <c:axId val="26525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5254400"/>
        <c:crosses val="autoZero"/>
        <c:auto val="1"/>
        <c:lblAlgn val="ctr"/>
        <c:lblOffset val="100"/>
        <c:tickMarkSkip val="1"/>
        <c:noMultiLvlLbl val="0"/>
      </c:catAx>
      <c:valAx>
        <c:axId val="2652544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52528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76.853274987702761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4275072"/>
        <c:axId val="264276608"/>
      </c:barChart>
      <c:catAx>
        <c:axId val="26427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4276608"/>
        <c:crosses val="autoZero"/>
        <c:auto val="1"/>
        <c:lblAlgn val="ctr"/>
        <c:lblOffset val="100"/>
        <c:tickMarkSkip val="1"/>
        <c:noMultiLvlLbl val="0"/>
      </c:catAx>
      <c:valAx>
        <c:axId val="2642766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2750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86.629419555221759</c:v>
                </c:pt>
                <c:pt idx="1">
                  <c:v>75.250329571464832</c:v>
                </c:pt>
                <c:pt idx="2">
                  <c:v>69.942218820205426</c:v>
                </c:pt>
                <c:pt idx="3">
                  <c:v>75.29373664637572</c:v>
                </c:pt>
                <c:pt idx="4">
                  <c:v>79.563696270031045</c:v>
                </c:pt>
                <c:pt idx="5">
                  <c:v>74.117468379400009</c:v>
                </c:pt>
                <c:pt idx="6">
                  <c:v>76.907071768289043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4428928"/>
        <c:axId val="264430720"/>
      </c:barChart>
      <c:catAx>
        <c:axId val="2644289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44307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44307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442892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90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73.589743589743591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4333952"/>
        <c:axId val="264360320"/>
      </c:barChart>
      <c:catAx>
        <c:axId val="26433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4360320"/>
        <c:crosses val="autoZero"/>
        <c:auto val="1"/>
        <c:lblAlgn val="ctr"/>
        <c:lblOffset val="100"/>
        <c:tickMarkSkip val="1"/>
        <c:noMultiLvlLbl val="0"/>
      </c:catAx>
      <c:valAx>
        <c:axId val="2643603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3339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75.362444380343774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5555968"/>
        <c:axId val="265557504"/>
      </c:barChart>
      <c:catAx>
        <c:axId val="26555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5557504"/>
        <c:crosses val="autoZero"/>
        <c:auto val="1"/>
        <c:lblAlgn val="ctr"/>
        <c:lblOffset val="100"/>
        <c:tickMarkSkip val="1"/>
        <c:noMultiLvlLbl val="0"/>
      </c:catAx>
      <c:valAx>
        <c:axId val="2655575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55559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80.153023892335668</c:v>
                </c:pt>
                <c:pt idx="1">
                  <c:v>74.392847165115938</c:v>
                </c:pt>
                <c:pt idx="2">
                  <c:v>68.502827365388612</c:v>
                </c:pt>
                <c:pt idx="3">
                  <c:v>72.854527258750949</c:v>
                </c:pt>
                <c:pt idx="4">
                  <c:v>75.99951434265148</c:v>
                </c:pt>
                <c:pt idx="5">
                  <c:v>71.004161930148328</c:v>
                </c:pt>
                <c:pt idx="6">
                  <c:v>76.907071768289043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5292032"/>
        <c:axId val="265314304"/>
      </c:barChart>
      <c:catAx>
        <c:axId val="2652920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53143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531430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529203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77.5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72.94871794871797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5373184"/>
        <c:axId val="265374720"/>
      </c:barChart>
      <c:catAx>
        <c:axId val="26537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5374720"/>
        <c:crosses val="autoZero"/>
        <c:auto val="1"/>
        <c:lblAlgn val="ctr"/>
        <c:lblOffset val="100"/>
        <c:tickMarkSkip val="1"/>
        <c:noMultiLvlLbl val="0"/>
      </c:catAx>
      <c:valAx>
        <c:axId val="2653747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53731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77.989631161275085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74.6355314665051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4923776"/>
        <c:axId val="264925568"/>
      </c:barChart>
      <c:catAx>
        <c:axId val="26492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4925568"/>
        <c:crosses val="autoZero"/>
        <c:auto val="1"/>
        <c:lblAlgn val="ctr"/>
        <c:lblOffset val="100"/>
        <c:tickMarkSkip val="1"/>
        <c:noMultiLvlLbl val="0"/>
      </c:catAx>
      <c:valAx>
        <c:axId val="2649255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9237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86.108994903739827</c:v>
                </c:pt>
                <c:pt idx="1">
                  <c:v>78.085271404700038</c:v>
                </c:pt>
                <c:pt idx="2">
                  <c:v>72.987085359240993</c:v>
                </c:pt>
                <c:pt idx="3">
                  <c:v>76.626590347470653</c:v>
                </c:pt>
                <c:pt idx="4">
                  <c:v>77.743889095469513</c:v>
                </c:pt>
                <c:pt idx="5">
                  <c:v>74.537517662235587</c:v>
                </c:pt>
                <c:pt idx="6">
                  <c:v>78.297704193740699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88.896158037231899</c:v>
                </c:pt>
                <c:pt idx="1">
                  <c:v>75.250329571464832</c:v>
                </c:pt>
                <c:pt idx="2">
                  <c:v>70.717275757414484</c:v>
                </c:pt>
                <c:pt idx="3">
                  <c:v>72.854527258750949</c:v>
                </c:pt>
                <c:pt idx="4">
                  <c:v>77.847608675366828</c:v>
                </c:pt>
                <c:pt idx="5">
                  <c:v>69.50516252865674</c:v>
                </c:pt>
                <c:pt idx="6">
                  <c:v>73.425885961529261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5065600"/>
        <c:axId val="265067136"/>
      </c:barChart>
      <c:catAx>
        <c:axId val="2650656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50671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50671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50656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4977408"/>
        <c:axId val="264979200"/>
      </c:barChart>
      <c:catAx>
        <c:axId val="26497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4979200"/>
        <c:crosses val="autoZero"/>
        <c:auto val="1"/>
        <c:lblAlgn val="ctr"/>
        <c:lblOffset val="100"/>
        <c:tickMarkSkip val="1"/>
        <c:noMultiLvlLbl val="0"/>
      </c:catAx>
      <c:valAx>
        <c:axId val="2649792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9774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78.294168325665268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5146368"/>
        <c:axId val="265147904"/>
      </c:barChart>
      <c:catAx>
        <c:axId val="26514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5147904"/>
        <c:crosses val="autoZero"/>
        <c:auto val="1"/>
        <c:lblAlgn val="ctr"/>
        <c:lblOffset val="100"/>
        <c:tickMarkSkip val="1"/>
        <c:noMultiLvlLbl val="0"/>
      </c:catAx>
      <c:valAx>
        <c:axId val="2651479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51463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89.867617386664833</c:v>
                </c:pt>
                <c:pt idx="1">
                  <c:v>78.68025919686049</c:v>
                </c:pt>
                <c:pt idx="2">
                  <c:v>76.807008835485604</c:v>
                </c:pt>
                <c:pt idx="3">
                  <c:v>78.708629789050406</c:v>
                </c:pt>
                <c:pt idx="4">
                  <c:v>77.451588461213547</c:v>
                </c:pt>
                <c:pt idx="5">
                  <c:v>77.346082474920308</c:v>
                </c:pt>
                <c:pt idx="6">
                  <c:v>76.778138960631267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5464064"/>
        <c:axId val="265482240"/>
      </c:barChart>
      <c:catAx>
        <c:axId val="2654640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54822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54822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546406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0"/>
          <c:w val="0.23725039642130125"/>
          <c:h val="0.11812758752340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altLang="en-US" dirty="0" smtClean="0"/>
                      <a:t>80.0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2873261222797633E-2"/>
                  <c:y val="0.19713285825384477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84.2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84.166666666666671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4366306113988192E-3"/>
                  <c:y val="9.183801006237399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90.8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90.833333333333314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9309891834196454E-2"/>
                  <c:y val="0.273446799561953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72.1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72.121212121212153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6223616"/>
        <c:axId val="266225152"/>
      </c:barChart>
      <c:catAx>
        <c:axId val="26622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6225152"/>
        <c:crosses val="autoZero"/>
        <c:auto val="1"/>
        <c:lblAlgn val="ctr"/>
        <c:lblOffset val="100"/>
        <c:tickMarkSkip val="1"/>
        <c:noMultiLvlLbl val="0"/>
      </c:catAx>
      <c:valAx>
        <c:axId val="26622515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62236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72.788748532353623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6991488"/>
        <c:axId val="266993024"/>
      </c:barChart>
      <c:catAx>
        <c:axId val="26699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6993024"/>
        <c:crosses val="autoZero"/>
        <c:auto val="1"/>
        <c:lblAlgn val="ctr"/>
        <c:lblOffset val="100"/>
        <c:tickMarkSkip val="1"/>
        <c:noMultiLvlLbl val="0"/>
      </c:catAx>
      <c:valAx>
        <c:axId val="2669930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69914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85.172230531072401</c:v>
                </c:pt>
                <c:pt idx="1">
                  <c:v>76.352806951056294</c:v>
                </c:pt>
                <c:pt idx="2">
                  <c:v>72.156667212231284</c:v>
                </c:pt>
                <c:pt idx="3">
                  <c:v>76.391380870806842</c:v>
                </c:pt>
                <c:pt idx="4">
                  <c:v>74.151420009936146</c:v>
                </c:pt>
                <c:pt idx="5">
                  <c:v>71.119469576416876</c:v>
                </c:pt>
                <c:pt idx="6">
                  <c:v>69.686834539453955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7416704"/>
        <c:axId val="267418240"/>
      </c:barChart>
      <c:catAx>
        <c:axId val="2674167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74182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74182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741670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77.5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7342208"/>
        <c:axId val="267343744"/>
      </c:barChart>
      <c:catAx>
        <c:axId val="26734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7343744"/>
        <c:crosses val="autoZero"/>
        <c:auto val="1"/>
        <c:lblAlgn val="ctr"/>
        <c:lblOffset val="100"/>
        <c:tickMarkSkip val="1"/>
        <c:noMultiLvlLbl val="0"/>
      </c:catAx>
      <c:valAx>
        <c:axId val="26734374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73422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77.72004666832413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7288576"/>
        <c:axId val="267290112"/>
      </c:barChart>
      <c:catAx>
        <c:axId val="26728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7290112"/>
        <c:crosses val="autoZero"/>
        <c:auto val="1"/>
        <c:lblAlgn val="ctr"/>
        <c:lblOffset val="100"/>
        <c:tickMarkSkip val="1"/>
        <c:noMultiLvlLbl val="0"/>
      </c:catAx>
      <c:valAx>
        <c:axId val="2672901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72885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88.896158037231899</c:v>
                </c:pt>
                <c:pt idx="1">
                  <c:v>76.352806951056294</c:v>
                </c:pt>
                <c:pt idx="2">
                  <c:v>73.485336247446796</c:v>
                </c:pt>
                <c:pt idx="3">
                  <c:v>70.659238809888635</c:v>
                </c:pt>
                <c:pt idx="4">
                  <c:v>76.395534556804733</c:v>
                </c:pt>
                <c:pt idx="5">
                  <c:v>74.578698964474327</c:v>
                </c:pt>
                <c:pt idx="6">
                  <c:v>78.712131075497808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6901760"/>
        <c:axId val="267124736"/>
      </c:barChart>
      <c:catAx>
        <c:axId val="2669017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71247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71247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690176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7242112"/>
        <c:axId val="267252096"/>
      </c:barChart>
      <c:catAx>
        <c:axId val="26724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7252096"/>
        <c:crosses val="autoZero"/>
        <c:auto val="1"/>
        <c:lblAlgn val="ctr"/>
        <c:lblOffset val="100"/>
        <c:tickMarkSkip val="1"/>
        <c:noMultiLvlLbl val="0"/>
      </c:catAx>
      <c:valAx>
        <c:axId val="26725209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72421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76.353453723092898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74.092656161671698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7695232"/>
        <c:axId val="267697536"/>
      </c:barChart>
      <c:catAx>
        <c:axId val="26769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7697536"/>
        <c:crosses val="autoZero"/>
        <c:auto val="1"/>
        <c:lblAlgn val="ctr"/>
        <c:lblOffset val="100"/>
        <c:tickMarkSkip val="1"/>
        <c:noMultiLvlLbl val="0"/>
      </c:catAx>
      <c:valAx>
        <c:axId val="2676975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76952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83.693453521380093</c:v>
                </c:pt>
                <c:pt idx="1">
                  <c:v>76.164977471570353</c:v>
                </c:pt>
                <c:pt idx="2">
                  <c:v>72.82838322447914</c:v>
                </c:pt>
                <c:pt idx="3">
                  <c:v>76.033630160621868</c:v>
                </c:pt>
                <c:pt idx="4">
                  <c:v>75.805904460176563</c:v>
                </c:pt>
                <c:pt idx="5">
                  <c:v>72.902894505370966</c:v>
                </c:pt>
                <c:pt idx="6">
                  <c:v>76.468700222252622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81.286393133340709</c:v>
                </c:pt>
                <c:pt idx="1">
                  <c:v>75.372827058086102</c:v>
                </c:pt>
                <c:pt idx="2">
                  <c:v>70.827998177015758</c:v>
                </c:pt>
                <c:pt idx="3">
                  <c:v>74.318052891325792</c:v>
                </c:pt>
                <c:pt idx="4">
                  <c:v>73.623393057731732</c:v>
                </c:pt>
                <c:pt idx="5">
                  <c:v>71.580700161491194</c:v>
                </c:pt>
                <c:pt idx="6">
                  <c:v>73.683751576844784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8322688"/>
        <c:axId val="268324224"/>
      </c:barChart>
      <c:catAx>
        <c:axId val="2683226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83242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832422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832268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8058624"/>
        <c:axId val="268060160"/>
      </c:barChart>
      <c:catAx>
        <c:axId val="26805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8060160"/>
        <c:crosses val="autoZero"/>
        <c:auto val="1"/>
        <c:lblAlgn val="ctr"/>
        <c:lblOffset val="100"/>
        <c:tickMarkSkip val="1"/>
        <c:noMultiLvlLbl val="0"/>
      </c:catAx>
      <c:valAx>
        <c:axId val="26806016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80586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79.845398676364439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85.871680131023624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5980928"/>
        <c:axId val="266027776"/>
      </c:barChart>
      <c:catAx>
        <c:axId val="26598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6027776"/>
        <c:crosses val="autoZero"/>
        <c:auto val="1"/>
        <c:lblAlgn val="ctr"/>
        <c:lblOffset val="100"/>
        <c:tickMarkSkip val="1"/>
        <c:noMultiLvlLbl val="0"/>
      </c:catAx>
      <c:valAx>
        <c:axId val="2660277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598092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86.568703345882241</c:v>
                </c:pt>
                <c:pt idx="1">
                  <c:v>80.073668107177483</c:v>
                </c:pt>
                <c:pt idx="2">
                  <c:v>74.814005282662364</c:v>
                </c:pt>
                <c:pt idx="3">
                  <c:v>79.013530962503481</c:v>
                </c:pt>
                <c:pt idx="4">
                  <c:v>79.46469121649271</c:v>
                </c:pt>
                <c:pt idx="5">
                  <c:v>76.65423659730881</c:v>
                </c:pt>
                <c:pt idx="6">
                  <c:v>80.259324767391035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92.458175651819303</c:v>
                </c:pt>
                <c:pt idx="1">
                  <c:v>87.745073206834732</c:v>
                </c:pt>
                <c:pt idx="2">
                  <c:v>80.793015941132211</c:v>
                </c:pt>
                <c:pt idx="3">
                  <c:v>85.416455605018513</c:v>
                </c:pt>
                <c:pt idx="4">
                  <c:v>86.956073600892367</c:v>
                </c:pt>
                <c:pt idx="5">
                  <c:v>81.497157740589245</c:v>
                </c:pt>
                <c:pt idx="6">
                  <c:v>85.932368304332883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66472832"/>
        <c:axId val="266615808"/>
      </c:barChart>
      <c:catAx>
        <c:axId val="2664728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6661580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661580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6647283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99.81481481481481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77.61904761904762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7127424"/>
        <c:axId val="267133312"/>
      </c:barChart>
      <c:catAx>
        <c:axId val="26712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7133312"/>
        <c:crosses val="autoZero"/>
        <c:auto val="1"/>
        <c:lblAlgn val="ctr"/>
        <c:lblOffset val="100"/>
        <c:tickMarkSkip val="1"/>
        <c:noMultiLvlLbl val="0"/>
      </c:catAx>
      <c:valAx>
        <c:axId val="26713331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71274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79.845398676364439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84.029141935874932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9873152"/>
        <c:axId val="269874688"/>
      </c:barChart>
      <c:catAx>
        <c:axId val="26987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9874688"/>
        <c:crosses val="autoZero"/>
        <c:auto val="1"/>
        <c:lblAlgn val="ctr"/>
        <c:lblOffset val="100"/>
        <c:tickMarkSkip val="1"/>
        <c:noMultiLvlLbl val="0"/>
      </c:catAx>
      <c:valAx>
        <c:axId val="26987468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98731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86.568703345882241</c:v>
                </c:pt>
                <c:pt idx="1">
                  <c:v>80.073668107177483</c:v>
                </c:pt>
                <c:pt idx="2">
                  <c:v>74.814005282662364</c:v>
                </c:pt>
                <c:pt idx="3">
                  <c:v>79.013530962503481</c:v>
                </c:pt>
                <c:pt idx="4">
                  <c:v>79.46469121649271</c:v>
                </c:pt>
                <c:pt idx="5">
                  <c:v>76.65423659730881</c:v>
                </c:pt>
                <c:pt idx="6">
                  <c:v>80.259324767391035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93.267725109680072</c:v>
                </c:pt>
                <c:pt idx="1">
                  <c:v>81.252706415907255</c:v>
                </c:pt>
                <c:pt idx="2">
                  <c:v>79.685791745119261</c:v>
                </c:pt>
                <c:pt idx="3">
                  <c:v>85.050574196874734</c:v>
                </c:pt>
                <c:pt idx="4">
                  <c:v>83.787911887666098</c:v>
                </c:pt>
                <c:pt idx="5">
                  <c:v>79.767543046560533</c:v>
                </c:pt>
                <c:pt idx="6">
                  <c:v>84.256241804781865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27819776"/>
        <c:axId val="127822080"/>
      </c:barChart>
      <c:catAx>
        <c:axId val="1278197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278220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2782208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12781977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97.435897435897445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64.722222222222229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67892992"/>
        <c:axId val="267969280"/>
      </c:barChart>
      <c:catAx>
        <c:axId val="26789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67969280"/>
        <c:crosses val="autoZero"/>
        <c:auto val="1"/>
        <c:lblAlgn val="ctr"/>
        <c:lblOffset val="100"/>
        <c:tickMarkSkip val="1"/>
        <c:noMultiLvlLbl val="0"/>
      </c:catAx>
      <c:valAx>
        <c:axId val="26796928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78929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79.845398676364439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83.101038899435636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70127872"/>
        <c:axId val="270129408"/>
      </c:barChart>
      <c:catAx>
        <c:axId val="27012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70129408"/>
        <c:crosses val="autoZero"/>
        <c:auto val="1"/>
        <c:lblAlgn val="ctr"/>
        <c:lblOffset val="100"/>
        <c:tickMarkSkip val="1"/>
        <c:noMultiLvlLbl val="0"/>
      </c:catAx>
      <c:valAx>
        <c:axId val="2701294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01278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86.568703345882241</c:v>
                </c:pt>
                <c:pt idx="1">
                  <c:v>80.073668107177483</c:v>
                </c:pt>
                <c:pt idx="2">
                  <c:v>74.814005282662364</c:v>
                </c:pt>
                <c:pt idx="3">
                  <c:v>79.013530962503481</c:v>
                </c:pt>
                <c:pt idx="4">
                  <c:v>79.46469121649271</c:v>
                </c:pt>
                <c:pt idx="5">
                  <c:v>76.65423659730881</c:v>
                </c:pt>
                <c:pt idx="6">
                  <c:v>80.259324767391035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88.410428362515475</c:v>
                </c:pt>
                <c:pt idx="1">
                  <c:v>83.702656148332721</c:v>
                </c:pt>
                <c:pt idx="2">
                  <c:v>80.903738360733499</c:v>
                </c:pt>
                <c:pt idx="3">
                  <c:v>83.709009033681141</c:v>
                </c:pt>
                <c:pt idx="4">
                  <c:v>84.315938839870455</c:v>
                </c:pt>
                <c:pt idx="5">
                  <c:v>80.69000421670917</c:v>
                </c:pt>
                <c:pt idx="6">
                  <c:v>82.58011530523089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70908416"/>
        <c:axId val="270910208"/>
      </c:barChart>
      <c:catAx>
        <c:axId val="2709084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7091020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7091020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709084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148286848"/>
        <c:axId val="164792960"/>
      </c:barChart>
      <c:catAx>
        <c:axId val="14828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64792960"/>
        <c:crosses val="autoZero"/>
        <c:auto val="1"/>
        <c:lblAlgn val="ctr"/>
        <c:lblOffset val="100"/>
        <c:tickMarkSkip val="1"/>
        <c:noMultiLvlLbl val="0"/>
      </c:catAx>
      <c:valAx>
        <c:axId val="16479296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482868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79.845398676364439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75.826140877482771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70299136"/>
        <c:axId val="270307712"/>
      </c:barChart>
      <c:catAx>
        <c:axId val="27029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70307712"/>
        <c:crosses val="autoZero"/>
        <c:auto val="1"/>
        <c:lblAlgn val="ctr"/>
        <c:lblOffset val="100"/>
        <c:tickMarkSkip val="1"/>
        <c:noMultiLvlLbl val="0"/>
      </c:catAx>
      <c:valAx>
        <c:axId val="2703077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02991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86.568703345882241</c:v>
                </c:pt>
                <c:pt idx="1">
                  <c:v>80.073668107177483</c:v>
                </c:pt>
                <c:pt idx="2">
                  <c:v>74.814005282662364</c:v>
                </c:pt>
                <c:pt idx="3">
                  <c:v>79.013530962503481</c:v>
                </c:pt>
                <c:pt idx="4">
                  <c:v>79.46469121649271</c:v>
                </c:pt>
                <c:pt idx="5">
                  <c:v>76.65423659730881</c:v>
                </c:pt>
                <c:pt idx="6">
                  <c:v>80.259324767391035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87.115149229938254</c:v>
                </c:pt>
                <c:pt idx="1">
                  <c:v>74.025354705252113</c:v>
                </c:pt>
                <c:pt idx="2">
                  <c:v>69.49932914180026</c:v>
                </c:pt>
                <c:pt idx="3">
                  <c:v>69.683555054838749</c:v>
                </c:pt>
                <c:pt idx="4">
                  <c:v>72.963359367476286</c:v>
                </c:pt>
                <c:pt idx="5">
                  <c:v>70.542931345073981</c:v>
                </c:pt>
                <c:pt idx="6">
                  <c:v>77.680668614235657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70438784"/>
        <c:axId val="270440704"/>
      </c:barChart>
      <c:catAx>
        <c:axId val="2704387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704407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7044070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704387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87634560"/>
        <c:axId val="287636096"/>
      </c:barChart>
      <c:catAx>
        <c:axId val="28763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87636096"/>
        <c:crosses val="autoZero"/>
        <c:auto val="1"/>
        <c:lblAlgn val="ctr"/>
        <c:lblOffset val="100"/>
        <c:tickMarkSkip val="1"/>
        <c:noMultiLvlLbl val="0"/>
      </c:catAx>
      <c:valAx>
        <c:axId val="28763609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76345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79.845398676364439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77.336233522581267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87841280"/>
        <c:axId val="287851264"/>
      </c:barChart>
      <c:catAx>
        <c:axId val="28784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87851264"/>
        <c:crosses val="autoZero"/>
        <c:auto val="1"/>
        <c:lblAlgn val="ctr"/>
        <c:lblOffset val="100"/>
        <c:tickMarkSkip val="1"/>
        <c:noMultiLvlLbl val="0"/>
      </c:catAx>
      <c:valAx>
        <c:axId val="2878512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78412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86.568703345882241</c:v>
                </c:pt>
                <c:pt idx="1">
                  <c:v>80.073668107177483</c:v>
                </c:pt>
                <c:pt idx="2">
                  <c:v>74.814005282662364</c:v>
                </c:pt>
                <c:pt idx="3">
                  <c:v>79.013530962503481</c:v>
                </c:pt>
                <c:pt idx="4">
                  <c:v>79.46469121649271</c:v>
                </c:pt>
                <c:pt idx="5">
                  <c:v>76.65423659730881</c:v>
                </c:pt>
                <c:pt idx="6">
                  <c:v>80.259324767391035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80.153023892335668</c:v>
                </c:pt>
                <c:pt idx="1">
                  <c:v>77.577781817269013</c:v>
                </c:pt>
                <c:pt idx="2">
                  <c:v>71.824499953427406</c:v>
                </c:pt>
                <c:pt idx="3">
                  <c:v>76.757262278950577</c:v>
                </c:pt>
                <c:pt idx="4">
                  <c:v>77.715601937315725</c:v>
                </c:pt>
                <c:pt idx="5">
                  <c:v>77.922620706263217</c:v>
                </c:pt>
                <c:pt idx="6">
                  <c:v>77.680668614235657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87888896"/>
        <c:axId val="287890432"/>
      </c:barChart>
      <c:catAx>
        <c:axId val="2878888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878904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8789043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878888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849554825048186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88341376"/>
        <c:axId val="288347264"/>
      </c:barChart>
      <c:catAx>
        <c:axId val="28834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88347264"/>
        <c:crosses val="autoZero"/>
        <c:auto val="1"/>
        <c:lblAlgn val="ctr"/>
        <c:lblOffset val="100"/>
        <c:tickMarkSkip val="1"/>
        <c:noMultiLvlLbl val="0"/>
      </c:catAx>
      <c:valAx>
        <c:axId val="28834726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83413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79.845398676364439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81.836049278760569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1567488"/>
        <c:axId val="291569024"/>
      </c:barChart>
      <c:catAx>
        <c:axId val="29156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1569024"/>
        <c:crosses val="autoZero"/>
        <c:auto val="1"/>
        <c:lblAlgn val="ctr"/>
        <c:lblOffset val="100"/>
        <c:tickMarkSkip val="1"/>
        <c:noMultiLvlLbl val="0"/>
      </c:catAx>
      <c:valAx>
        <c:axId val="2915690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15674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86.568703345882241</c:v>
                </c:pt>
                <c:pt idx="1">
                  <c:v>80.073668107177483</c:v>
                </c:pt>
                <c:pt idx="2">
                  <c:v>74.814005282662364</c:v>
                </c:pt>
                <c:pt idx="3">
                  <c:v>79.013530962503481</c:v>
                </c:pt>
                <c:pt idx="4">
                  <c:v>79.46469121649271</c:v>
                </c:pt>
                <c:pt idx="5">
                  <c:v>76.65423659730881</c:v>
                </c:pt>
                <c:pt idx="6">
                  <c:v>80.259324767391035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86.629419555221759</c:v>
                </c:pt>
                <c:pt idx="1">
                  <c:v>81.742696362392337</c:v>
                </c:pt>
                <c:pt idx="2">
                  <c:v>78.800012388308915</c:v>
                </c:pt>
                <c:pt idx="3">
                  <c:v>81.757641523581327</c:v>
                </c:pt>
                <c:pt idx="4">
                  <c:v>80.487743436388712</c:v>
                </c:pt>
                <c:pt idx="5">
                  <c:v>80.228773631634837</c:v>
                </c:pt>
                <c:pt idx="6">
                  <c:v>82.064384074599801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1359360"/>
        <c:axId val="291586432"/>
      </c:barChart>
      <c:catAx>
        <c:axId val="2913593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15864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158643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9135936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3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96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59.666666666666657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1620736"/>
        <c:axId val="291622272"/>
      </c:barChart>
      <c:catAx>
        <c:axId val="29162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1622272"/>
        <c:crosses val="autoZero"/>
        <c:auto val="1"/>
        <c:lblAlgn val="ctr"/>
        <c:lblOffset val="100"/>
        <c:tickMarkSkip val="1"/>
        <c:noMultiLvlLbl val="0"/>
      </c:catAx>
      <c:valAx>
        <c:axId val="29162227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16207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79.845398676364439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75.071905377193488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1547136"/>
        <c:axId val="289771520"/>
      </c:barChart>
      <c:catAx>
        <c:axId val="24154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89771520"/>
        <c:crosses val="autoZero"/>
        <c:auto val="1"/>
        <c:lblAlgn val="ctr"/>
        <c:lblOffset val="100"/>
        <c:tickMarkSkip val="1"/>
        <c:noMultiLvlLbl val="0"/>
      </c:catAx>
      <c:valAx>
        <c:axId val="28977152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15471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3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4E-2"/>
                  <c:y val="1.962707526700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86.568703345882241</c:v>
                </c:pt>
                <c:pt idx="1">
                  <c:v>80.073668107177483</c:v>
                </c:pt>
                <c:pt idx="2">
                  <c:v>74.814005282662364</c:v>
                </c:pt>
                <c:pt idx="3">
                  <c:v>79.013530962503481</c:v>
                </c:pt>
                <c:pt idx="4">
                  <c:v>79.46469121649271</c:v>
                </c:pt>
                <c:pt idx="5">
                  <c:v>76.65423659730881</c:v>
                </c:pt>
                <c:pt idx="6">
                  <c:v>80.259324767391035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8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21E-5"/>
                  <c:y val="4.5820720833960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37E-5"/>
                  <c:y val="2.0964395146085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79.019654651330612</c:v>
                </c:pt>
                <c:pt idx="1">
                  <c:v>78.435264223617978</c:v>
                </c:pt>
                <c:pt idx="2">
                  <c:v>67.838492847780813</c:v>
                </c:pt>
                <c:pt idx="3">
                  <c:v>74.927855238231999</c:v>
                </c:pt>
                <c:pt idx="4">
                  <c:v>74.81145370019162</c:v>
                </c:pt>
                <c:pt idx="5">
                  <c:v>71.350084868954042</c:v>
                </c:pt>
                <c:pt idx="6">
                  <c:v>75.746676499369144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1473664"/>
        <c:axId val="291495936"/>
      </c:barChart>
      <c:catAx>
        <c:axId val="2914736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14959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14959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29147366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25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64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67.38095238095238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79.047619047619079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89561600"/>
        <c:axId val="289583872"/>
      </c:barChart>
      <c:catAx>
        <c:axId val="28956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89583872"/>
        <c:crosses val="autoZero"/>
        <c:auto val="1"/>
        <c:lblAlgn val="ctr"/>
        <c:lblOffset val="100"/>
        <c:tickMarkSkip val="1"/>
        <c:noMultiLvlLbl val="0"/>
      </c:catAx>
      <c:valAx>
        <c:axId val="28958387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95616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79.845398676364454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75.690999388563185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89013120"/>
        <c:axId val="289035392"/>
      </c:barChart>
      <c:catAx>
        <c:axId val="28901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89035392"/>
        <c:crosses val="autoZero"/>
        <c:auto val="1"/>
        <c:lblAlgn val="ctr"/>
        <c:lblOffset val="100"/>
        <c:tickMarkSkip val="1"/>
        <c:noMultiLvlLbl val="0"/>
      </c:catAx>
      <c:valAx>
        <c:axId val="2890353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90131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86.568703345882241</c:v>
                </c:pt>
                <c:pt idx="1">
                  <c:v>80.073668107177497</c:v>
                </c:pt>
                <c:pt idx="2">
                  <c:v>74.81400528266235</c:v>
                </c:pt>
                <c:pt idx="3">
                  <c:v>79.013530962503481</c:v>
                </c:pt>
                <c:pt idx="4">
                  <c:v>79.464691216492724</c:v>
                </c:pt>
                <c:pt idx="5">
                  <c:v>76.65423659730881</c:v>
                </c:pt>
                <c:pt idx="6">
                  <c:v>80.259324767391035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85.496050314216703</c:v>
                </c:pt>
                <c:pt idx="1">
                  <c:v>76.107811977813768</c:v>
                </c:pt>
                <c:pt idx="2">
                  <c:v>69.167161882996368</c:v>
                </c:pt>
                <c:pt idx="3">
                  <c:v>74.805894768850763</c:v>
                </c:pt>
                <c:pt idx="4">
                  <c:v>74.679446962140531</c:v>
                </c:pt>
                <c:pt idx="5">
                  <c:v>71.23477722268548</c:v>
                </c:pt>
                <c:pt idx="6">
                  <c:v>76.133474922342444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89306496"/>
        <c:axId val="289308032"/>
      </c:barChart>
      <c:catAx>
        <c:axId val="2893064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893080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8930803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893064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85.999999999999986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69.642857142857153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89379456"/>
        <c:axId val="289380992"/>
      </c:barChart>
      <c:catAx>
        <c:axId val="28937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89380992"/>
        <c:crosses val="autoZero"/>
        <c:auto val="1"/>
        <c:lblAlgn val="ctr"/>
        <c:lblOffset val="100"/>
        <c:tickMarkSkip val="1"/>
        <c:noMultiLvlLbl val="0"/>
      </c:catAx>
      <c:valAx>
        <c:axId val="28938099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93794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84.829862594683249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89495296"/>
        <c:axId val="289714176"/>
      </c:barChart>
      <c:catAx>
        <c:axId val="28949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89714176"/>
        <c:crosses val="autoZero"/>
        <c:auto val="1"/>
        <c:lblAlgn val="ctr"/>
        <c:lblOffset val="100"/>
        <c:tickMarkSkip val="1"/>
        <c:noMultiLvlLbl val="0"/>
      </c:catAx>
      <c:valAx>
        <c:axId val="2897141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94952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88.24851847094331</c:v>
                </c:pt>
                <c:pt idx="1">
                  <c:v>79.292746629966871</c:v>
                </c:pt>
                <c:pt idx="2">
                  <c:v>80.571571101929621</c:v>
                </c:pt>
                <c:pt idx="3">
                  <c:v>83.709009033681156</c:v>
                </c:pt>
                <c:pt idx="4">
                  <c:v>85.239986006228136</c:v>
                </c:pt>
                <c:pt idx="5">
                  <c:v>85.302310067452453</c:v>
                </c:pt>
                <c:pt idx="6">
                  <c:v>85.932368304332883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89944320"/>
        <c:axId val="289945856"/>
      </c:barChart>
      <c:catAx>
        <c:axId val="28994432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8994585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8994585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8994432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0110080"/>
        <c:axId val="291008896"/>
      </c:barChart>
      <c:catAx>
        <c:axId val="29011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1008896"/>
        <c:crosses val="autoZero"/>
        <c:auto val="1"/>
        <c:lblAlgn val="ctr"/>
        <c:lblOffset val="100"/>
        <c:tickMarkSkip val="1"/>
        <c:noMultiLvlLbl val="0"/>
      </c:catAx>
      <c:valAx>
        <c:axId val="29100889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01100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83.963891552870606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1159424"/>
        <c:axId val="291169408"/>
      </c:barChart>
      <c:catAx>
        <c:axId val="29115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1169408"/>
        <c:crosses val="autoZero"/>
        <c:auto val="1"/>
        <c:lblAlgn val="ctr"/>
        <c:lblOffset val="100"/>
        <c:tickMarkSkip val="1"/>
        <c:noMultiLvlLbl val="0"/>
      </c:catAx>
      <c:valAx>
        <c:axId val="2911694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11594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92.781995434963605</c:v>
                </c:pt>
                <c:pt idx="1">
                  <c:v>81.865193849013622</c:v>
                </c:pt>
                <c:pt idx="2">
                  <c:v>78.910734807910217</c:v>
                </c:pt>
                <c:pt idx="3">
                  <c:v>82.855285748012477</c:v>
                </c:pt>
                <c:pt idx="4">
                  <c:v>84.315938839870469</c:v>
                </c:pt>
                <c:pt idx="5">
                  <c:v>82.073695971932153</c:v>
                </c:pt>
                <c:pt idx="6">
                  <c:v>84.127308997124118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1878784"/>
        <c:axId val="291880320"/>
      </c:barChart>
      <c:catAx>
        <c:axId val="2918787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18803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18803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18787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1938304"/>
        <c:axId val="291939840"/>
      </c:barChart>
      <c:catAx>
        <c:axId val="29193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1939840"/>
        <c:crosses val="autoZero"/>
        <c:auto val="1"/>
        <c:lblAlgn val="ctr"/>
        <c:lblOffset val="100"/>
        <c:tickMarkSkip val="1"/>
        <c:noMultiLvlLbl val="0"/>
      </c:catAx>
      <c:valAx>
        <c:axId val="29193984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19383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79.963439736170713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2233984"/>
        <c:axId val="292235520"/>
      </c:barChart>
      <c:catAx>
        <c:axId val="29223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2235520"/>
        <c:crosses val="autoZero"/>
        <c:auto val="1"/>
        <c:lblAlgn val="ctr"/>
        <c:lblOffset val="100"/>
        <c:tickMarkSkip val="1"/>
        <c:noMultiLvlLbl val="0"/>
      </c:catAx>
      <c:valAx>
        <c:axId val="29223552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22339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85.98177998893317</c:v>
                </c:pt>
                <c:pt idx="1">
                  <c:v>77.577781817269042</c:v>
                </c:pt>
                <c:pt idx="2">
                  <c:v>75.25689496106753</c:v>
                </c:pt>
                <c:pt idx="3">
                  <c:v>79.928234482862763</c:v>
                </c:pt>
                <c:pt idx="4">
                  <c:v>78.243628889520096</c:v>
                </c:pt>
                <c:pt idx="5">
                  <c:v>77.922620706263217</c:v>
                </c:pt>
                <c:pt idx="6">
                  <c:v>80.775055998022125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2273152"/>
        <c:axId val="292274944"/>
      </c:barChart>
      <c:catAx>
        <c:axId val="2922731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2274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227494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227315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82.395833333333343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75.666666666666657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2362496"/>
        <c:axId val="292384768"/>
      </c:barChart>
      <c:catAx>
        <c:axId val="29236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2384768"/>
        <c:crosses val="autoZero"/>
        <c:auto val="1"/>
        <c:lblAlgn val="ctr"/>
        <c:lblOffset val="100"/>
        <c:tickMarkSkip val="1"/>
        <c:noMultiLvlLbl val="0"/>
      </c:catAx>
      <c:valAx>
        <c:axId val="29238476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23624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77.379421287073342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2433280"/>
        <c:axId val="292439168"/>
      </c:barChart>
      <c:catAx>
        <c:axId val="29243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2439168"/>
        <c:crosses val="autoZero"/>
        <c:auto val="1"/>
        <c:lblAlgn val="ctr"/>
        <c:lblOffset val="100"/>
        <c:tickMarkSkip val="1"/>
        <c:noMultiLvlLbl val="0"/>
      </c:catAx>
      <c:valAx>
        <c:axId val="2924391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24332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80.63875356705212</c:v>
                </c:pt>
                <c:pt idx="1">
                  <c:v>74.515344651737209</c:v>
                </c:pt>
                <c:pt idx="2">
                  <c:v>73.817503506250716</c:v>
                </c:pt>
                <c:pt idx="3">
                  <c:v>77.123143687094284</c:v>
                </c:pt>
                <c:pt idx="4">
                  <c:v>77.187574985111326</c:v>
                </c:pt>
                <c:pt idx="5">
                  <c:v>73.771545440594267</c:v>
                </c:pt>
                <c:pt idx="6">
                  <c:v>78.583198267840046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2939648"/>
        <c:axId val="292941184"/>
      </c:barChart>
      <c:catAx>
        <c:axId val="2929396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29411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29411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29396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76.354166666666671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2852864"/>
        <c:axId val="292854400"/>
      </c:barChart>
      <c:catAx>
        <c:axId val="29285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2854400"/>
        <c:crosses val="autoZero"/>
        <c:auto val="1"/>
        <c:lblAlgn val="ctr"/>
        <c:lblOffset val="100"/>
        <c:tickMarkSkip val="1"/>
        <c:noMultiLvlLbl val="0"/>
      </c:catAx>
      <c:valAx>
        <c:axId val="2928544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28528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77.837609953386163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3010048"/>
        <c:axId val="292569472"/>
      </c:barChart>
      <c:catAx>
        <c:axId val="29301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2569472"/>
        <c:crosses val="autoZero"/>
        <c:auto val="1"/>
        <c:lblAlgn val="ctr"/>
        <c:lblOffset val="100"/>
        <c:tickMarkSkip val="1"/>
        <c:noMultiLvlLbl val="0"/>
      </c:catAx>
      <c:valAx>
        <c:axId val="2925694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30100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89.38188771194838</c:v>
                </c:pt>
                <c:pt idx="1">
                  <c:v>75.740319517949942</c:v>
                </c:pt>
                <c:pt idx="2">
                  <c:v>77.3606209334921</c:v>
                </c:pt>
                <c:pt idx="3">
                  <c:v>76.757262278950577</c:v>
                </c:pt>
                <c:pt idx="4">
                  <c:v>79.563696270031045</c:v>
                </c:pt>
                <c:pt idx="5">
                  <c:v>74.578698964474341</c:v>
                </c:pt>
                <c:pt idx="6">
                  <c:v>76.778138960631281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2623488"/>
        <c:axId val="292625024"/>
      </c:barChart>
      <c:catAx>
        <c:axId val="2926234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26250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262502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262348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57.777777777777771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82.727272727272734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3372288"/>
        <c:axId val="293373824"/>
      </c:barChart>
      <c:catAx>
        <c:axId val="29337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3373824"/>
        <c:crosses val="autoZero"/>
        <c:auto val="1"/>
        <c:lblAlgn val="ctr"/>
        <c:lblOffset val="100"/>
        <c:tickMarkSkip val="1"/>
        <c:noMultiLvlLbl val="0"/>
      </c:catAx>
      <c:valAx>
        <c:axId val="29337382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33722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83.082493705725966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3316096"/>
        <c:axId val="293317632"/>
      </c:barChart>
      <c:catAx>
        <c:axId val="29331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3317632"/>
        <c:crosses val="autoZero"/>
        <c:auto val="1"/>
        <c:lblAlgn val="ctr"/>
        <c:lblOffset val="100"/>
        <c:tickMarkSkip val="1"/>
        <c:noMultiLvlLbl val="0"/>
      </c:catAx>
      <c:valAx>
        <c:axId val="2933176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33160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90.839076736097766</c:v>
                </c:pt>
                <c:pt idx="1">
                  <c:v>83.580158661711451</c:v>
                </c:pt>
                <c:pt idx="2">
                  <c:v>78.689289968707627</c:v>
                </c:pt>
                <c:pt idx="3">
                  <c:v>84.318811380587334</c:v>
                </c:pt>
                <c:pt idx="4">
                  <c:v>83.391891673512802</c:v>
                </c:pt>
                <c:pt idx="5">
                  <c:v>80.690004216709184</c:v>
                </c:pt>
                <c:pt idx="6">
                  <c:v>82.58011530523089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3138432"/>
        <c:axId val="293139968"/>
      </c:barChart>
      <c:catAx>
        <c:axId val="2931384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31399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313996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313843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 w="6350">
                <a:solidFill>
                  <a:schemeClr val="tx1"/>
                </a:solidFill>
              </a:ln>
            </c:spPr>
          </c:dPt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66.666666666666671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91.538461538461533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3068160"/>
        <c:axId val="293069952"/>
      </c:barChart>
      <c:catAx>
        <c:axId val="29306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3069952"/>
        <c:crosses val="autoZero"/>
        <c:auto val="1"/>
        <c:lblAlgn val="ctr"/>
        <c:lblOffset val="100"/>
        <c:tickMarkSkip val="1"/>
        <c:noMultiLvlLbl val="0"/>
      </c:catAx>
      <c:valAx>
        <c:axId val="29306995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30681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89.391278796545038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3430400"/>
        <c:axId val="293431936"/>
      </c:barChart>
      <c:catAx>
        <c:axId val="29343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3431936"/>
        <c:crosses val="autoZero"/>
        <c:auto val="1"/>
        <c:lblAlgn val="ctr"/>
        <c:lblOffset val="100"/>
        <c:tickMarkSkip val="1"/>
        <c:noMultiLvlLbl val="0"/>
      </c:catAx>
      <c:valAx>
        <c:axId val="2934319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34304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96.505922941123131</c:v>
                </c:pt>
                <c:pt idx="1">
                  <c:v>90.807510372366579</c:v>
                </c:pt>
                <c:pt idx="2">
                  <c:v>86.550581760399481</c:v>
                </c:pt>
                <c:pt idx="3">
                  <c:v>89.441151094599334</c:v>
                </c:pt>
                <c:pt idx="4">
                  <c:v>89.860221838016471</c:v>
                </c:pt>
                <c:pt idx="5">
                  <c:v>86.916617115212603</c:v>
                </c:pt>
                <c:pt idx="6">
                  <c:v>88.768890072803799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3215616"/>
        <c:axId val="293229696"/>
      </c:barChart>
      <c:catAx>
        <c:axId val="2932156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32296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322969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32156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 w="6350">
                <a:solidFill>
                  <a:schemeClr val="tx1"/>
                </a:solidFill>
              </a:ln>
            </c:spPr>
          </c:dPt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66.666666666666657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97.450980392156865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3841920"/>
        <c:axId val="293856000"/>
      </c:barChart>
      <c:catAx>
        <c:axId val="29384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3856000"/>
        <c:crosses val="autoZero"/>
        <c:auto val="1"/>
        <c:lblAlgn val="ctr"/>
        <c:lblOffset val="100"/>
        <c:tickMarkSkip val="1"/>
        <c:noMultiLvlLbl val="0"/>
      </c:catAx>
      <c:valAx>
        <c:axId val="2938560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38419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86.046675321452554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3790848"/>
        <c:axId val="293792384"/>
      </c:barChart>
      <c:catAx>
        <c:axId val="29379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3792384"/>
        <c:crosses val="autoZero"/>
        <c:auto val="1"/>
        <c:lblAlgn val="ctr"/>
        <c:lblOffset val="100"/>
        <c:tickMarkSkip val="1"/>
        <c:noMultiLvlLbl val="0"/>
      </c:catAx>
      <c:valAx>
        <c:axId val="2937923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37908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93.267725109680072</c:v>
                </c:pt>
                <c:pt idx="1">
                  <c:v>87.010088287107095</c:v>
                </c:pt>
                <c:pt idx="2">
                  <c:v>82.564574654752903</c:v>
                </c:pt>
                <c:pt idx="3">
                  <c:v>87.61174405388077</c:v>
                </c:pt>
                <c:pt idx="4">
                  <c:v>87.22008707699456</c:v>
                </c:pt>
                <c:pt idx="5">
                  <c:v>81.612465386857835</c:v>
                </c:pt>
                <c:pt idx="6">
                  <c:v>85.545569881359569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3481856"/>
        <c:axId val="293561472"/>
      </c:barChart>
      <c:catAx>
        <c:axId val="2934818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35614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356147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348185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74.666666666666671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96.071428571428569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3599872"/>
        <c:axId val="293609856"/>
      </c:barChart>
      <c:catAx>
        <c:axId val="29359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3609856"/>
        <c:crosses val="autoZero"/>
        <c:auto val="1"/>
        <c:lblAlgn val="ctr"/>
        <c:lblOffset val="100"/>
        <c:tickMarkSkip val="1"/>
        <c:noMultiLvlLbl val="0"/>
      </c:catAx>
      <c:valAx>
        <c:axId val="29360985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35998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78.984373336357848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3974016"/>
        <c:axId val="293975552"/>
      </c:barChart>
      <c:catAx>
        <c:axId val="29397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3975552"/>
        <c:crosses val="autoZero"/>
        <c:auto val="1"/>
        <c:lblAlgn val="ctr"/>
        <c:lblOffset val="100"/>
        <c:tickMarkSkip val="1"/>
        <c:noMultiLvlLbl val="0"/>
      </c:catAx>
      <c:valAx>
        <c:axId val="2939755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39740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86.305599772077471</c:v>
                </c:pt>
                <c:pt idx="1">
                  <c:v>81.620198875771081</c:v>
                </c:pt>
                <c:pt idx="2">
                  <c:v>74.59256044345976</c:v>
                </c:pt>
                <c:pt idx="3">
                  <c:v>82.367443870487534</c:v>
                </c:pt>
                <c:pt idx="4">
                  <c:v>79.563696270031045</c:v>
                </c:pt>
                <c:pt idx="5">
                  <c:v>75.731775427160159</c:v>
                </c:pt>
                <c:pt idx="6">
                  <c:v>77.938534229551195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3886208"/>
        <c:axId val="293900288"/>
      </c:barChart>
      <c:catAx>
        <c:axId val="2938862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39002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390028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388620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81.400000000000006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4299136"/>
        <c:axId val="294300672"/>
      </c:barChart>
      <c:catAx>
        <c:axId val="29429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4300672"/>
        <c:crosses val="autoZero"/>
        <c:auto val="1"/>
        <c:lblAlgn val="ctr"/>
        <c:lblOffset val="100"/>
        <c:tickMarkSkip val="1"/>
        <c:noMultiLvlLbl val="0"/>
      </c:catAx>
      <c:valAx>
        <c:axId val="29430067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42991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83.381940647988415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4382208"/>
        <c:axId val="293998976"/>
      </c:barChart>
      <c:catAx>
        <c:axId val="29438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3998976"/>
        <c:crosses val="autoZero"/>
        <c:auto val="1"/>
        <c:lblAlgn val="ctr"/>
        <c:lblOffset val="100"/>
        <c:tickMarkSkip val="1"/>
        <c:noMultiLvlLbl val="0"/>
      </c:catAx>
      <c:valAx>
        <c:axId val="2939989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43822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90.353347061381299</c:v>
                </c:pt>
                <c:pt idx="1">
                  <c:v>81.987691335634878</c:v>
                </c:pt>
                <c:pt idx="2">
                  <c:v>80.460848682328333</c:v>
                </c:pt>
                <c:pt idx="3">
                  <c:v>83.343127625537434</c:v>
                </c:pt>
                <c:pt idx="4">
                  <c:v>84.711959054023751</c:v>
                </c:pt>
                <c:pt idx="5">
                  <c:v>81.151234801783502</c:v>
                </c:pt>
                <c:pt idx="6">
                  <c:v>83.095846535861966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4159488"/>
        <c:axId val="294161024"/>
      </c:barChart>
      <c:catAx>
        <c:axId val="2941594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41610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416102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415948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80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87.444444444444471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4084992"/>
        <c:axId val="294086528"/>
      </c:barChart>
      <c:catAx>
        <c:axId val="29408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4086528"/>
        <c:crosses val="autoZero"/>
        <c:auto val="1"/>
        <c:lblAlgn val="ctr"/>
        <c:lblOffset val="100"/>
        <c:tickMarkSkip val="1"/>
        <c:noMultiLvlLbl val="0"/>
      </c:catAx>
      <c:valAx>
        <c:axId val="29408652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40849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87.147381539648251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4450688"/>
        <c:axId val="294452224"/>
      </c:barChart>
      <c:catAx>
        <c:axId val="29445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4452224"/>
        <c:crosses val="autoZero"/>
        <c:auto val="1"/>
        <c:lblAlgn val="ctr"/>
        <c:lblOffset val="100"/>
        <c:tickMarkSkip val="1"/>
        <c:noMultiLvlLbl val="0"/>
      </c:catAx>
      <c:valAx>
        <c:axId val="2944522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445068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95.21064380854591</c:v>
                </c:pt>
                <c:pt idx="1">
                  <c:v>87.990068180077287</c:v>
                </c:pt>
                <c:pt idx="2">
                  <c:v>83.671798850765853</c:v>
                </c:pt>
                <c:pt idx="3">
                  <c:v>86.879981237593341</c:v>
                </c:pt>
                <c:pt idx="4">
                  <c:v>87.08808033894347</c:v>
                </c:pt>
                <c:pt idx="5">
                  <c:v>83.918618312229455</c:v>
                </c:pt>
                <c:pt idx="6">
                  <c:v>86.834897957937272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4723584"/>
        <c:axId val="294725120"/>
      </c:barChart>
      <c:catAx>
        <c:axId val="2947235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47251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47251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47235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78.333333333333329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93.596491228070178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4870016"/>
        <c:axId val="294875904"/>
      </c:barChart>
      <c:catAx>
        <c:axId val="29487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4875904"/>
        <c:crosses val="autoZero"/>
        <c:auto val="1"/>
        <c:lblAlgn val="ctr"/>
        <c:lblOffset val="100"/>
        <c:tickMarkSkip val="1"/>
        <c:noMultiLvlLbl val="0"/>
      </c:catAx>
      <c:valAx>
        <c:axId val="29487590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48700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82.917968119747286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4822272"/>
        <c:axId val="294823808"/>
      </c:barChart>
      <c:catAx>
        <c:axId val="29482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4823808"/>
        <c:crosses val="autoZero"/>
        <c:auto val="1"/>
        <c:lblAlgn val="ctr"/>
        <c:lblOffset val="100"/>
        <c:tickMarkSkip val="1"/>
        <c:noMultiLvlLbl val="0"/>
      </c:catAx>
      <c:valAx>
        <c:axId val="2948238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48222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86.629419555221773</c:v>
                </c:pt>
                <c:pt idx="1">
                  <c:v>83.335163688468896</c:v>
                </c:pt>
                <c:pt idx="2">
                  <c:v>77.3606209334921</c:v>
                </c:pt>
                <c:pt idx="3">
                  <c:v>84.196850911206099</c:v>
                </c:pt>
                <c:pt idx="4">
                  <c:v>83.12787819741061</c:v>
                </c:pt>
                <c:pt idx="5">
                  <c:v>77.922620706263217</c:v>
                </c:pt>
                <c:pt idx="6">
                  <c:v>83.740510574150804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4517376"/>
        <c:axId val="294519168"/>
      </c:barChart>
      <c:catAx>
        <c:axId val="2945173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45191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451916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451737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58.333333333333343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92.3611111111111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4569856"/>
        <c:axId val="294571392"/>
      </c:barChart>
      <c:catAx>
        <c:axId val="29456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4571392"/>
        <c:crosses val="autoZero"/>
        <c:auto val="1"/>
        <c:lblAlgn val="ctr"/>
        <c:lblOffset val="100"/>
        <c:tickMarkSkip val="1"/>
        <c:noMultiLvlLbl val="0"/>
      </c:catAx>
      <c:valAx>
        <c:axId val="29457139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45698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82.084865808686516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5193984"/>
        <c:axId val="295208064"/>
      </c:barChart>
      <c:catAx>
        <c:axId val="29519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5208064"/>
        <c:crosses val="autoZero"/>
        <c:auto val="1"/>
        <c:lblAlgn val="ctr"/>
        <c:lblOffset val="100"/>
        <c:tickMarkSkip val="1"/>
        <c:noMultiLvlLbl val="0"/>
      </c:catAx>
      <c:valAx>
        <c:axId val="2952080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51939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91.648626193958535</c:v>
                </c:pt>
                <c:pt idx="1">
                  <c:v>81.865193849013622</c:v>
                </c:pt>
                <c:pt idx="2">
                  <c:v>73.374613827845536</c:v>
                </c:pt>
                <c:pt idx="3">
                  <c:v>77.610985564619241</c:v>
                </c:pt>
                <c:pt idx="4">
                  <c:v>78.639649103673392</c:v>
                </c:pt>
                <c:pt idx="5">
                  <c:v>77.115467182383142</c:v>
                </c:pt>
                <c:pt idx="6">
                  <c:v>84.127308997124118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4676352"/>
        <c:axId val="294677888"/>
      </c:barChart>
      <c:catAx>
        <c:axId val="2946763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46778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467788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467635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5297024"/>
        <c:axId val="295298560"/>
      </c:barChart>
      <c:catAx>
        <c:axId val="29529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5298560"/>
        <c:crosses val="autoZero"/>
        <c:auto val="1"/>
        <c:lblAlgn val="ctr"/>
        <c:lblOffset val="100"/>
        <c:tickMarkSkip val="1"/>
        <c:noMultiLvlLbl val="0"/>
      </c:catAx>
      <c:valAx>
        <c:axId val="29529856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52970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67.409164080608974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5355520"/>
        <c:axId val="295357056"/>
      </c:barChart>
      <c:catAx>
        <c:axId val="29535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5357056"/>
        <c:crosses val="autoZero"/>
        <c:auto val="1"/>
        <c:lblAlgn val="ctr"/>
        <c:lblOffset val="100"/>
        <c:tickMarkSkip val="1"/>
        <c:noMultiLvlLbl val="0"/>
      </c:catAx>
      <c:valAx>
        <c:axId val="2953570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53555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81.286393133340724</c:v>
                </c:pt>
                <c:pt idx="1">
                  <c:v>64.470550748792789</c:v>
                </c:pt>
                <c:pt idx="2">
                  <c:v>64.738265098944623</c:v>
                </c:pt>
                <c:pt idx="3">
                  <c:v>65.414938626495427</c:v>
                </c:pt>
                <c:pt idx="4">
                  <c:v>65.438975298563875</c:v>
                </c:pt>
                <c:pt idx="5">
                  <c:v>68.006163127165181</c:v>
                </c:pt>
                <c:pt idx="6">
                  <c:v>66.592447155667514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4940032"/>
        <c:axId val="295076992"/>
      </c:barChart>
      <c:catAx>
        <c:axId val="2949400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50769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507699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494003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73.333333333333343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60.000000000000007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4984320"/>
        <c:axId val="294990208"/>
      </c:barChart>
      <c:catAx>
        <c:axId val="29498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4990208"/>
        <c:crosses val="autoZero"/>
        <c:auto val="1"/>
        <c:lblAlgn val="ctr"/>
        <c:lblOffset val="100"/>
        <c:tickMarkSkip val="1"/>
        <c:noMultiLvlLbl val="0"/>
      </c:catAx>
      <c:valAx>
        <c:axId val="29499020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49843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81.588396940190847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2138368"/>
        <c:axId val="295034240"/>
      </c:barChart>
      <c:catAx>
        <c:axId val="29213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5034240"/>
        <c:crosses val="autoZero"/>
        <c:auto val="1"/>
        <c:lblAlgn val="ctr"/>
        <c:lblOffset val="100"/>
        <c:tickMarkSkip val="1"/>
        <c:noMultiLvlLbl val="0"/>
      </c:catAx>
      <c:valAx>
        <c:axId val="2950342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21383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90.191437169809149</c:v>
                </c:pt>
                <c:pt idx="1">
                  <c:v>79.905234063073237</c:v>
                </c:pt>
                <c:pt idx="2">
                  <c:v>79.021457227511505</c:v>
                </c:pt>
                <c:pt idx="3">
                  <c:v>82.367443870487534</c:v>
                </c:pt>
                <c:pt idx="4">
                  <c:v>82.863864721308431</c:v>
                </c:pt>
                <c:pt idx="5">
                  <c:v>76.193006012234491</c:v>
                </c:pt>
                <c:pt idx="6">
                  <c:v>81.419720036310963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5895808"/>
        <c:axId val="295897344"/>
      </c:barChart>
      <c:catAx>
        <c:axId val="2958958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58973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589734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589580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86.833333333333329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73.888888888888886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88.8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88.750000000000014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2099200"/>
        <c:axId val="292100736"/>
      </c:barChart>
      <c:catAx>
        <c:axId val="29209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2100736"/>
        <c:crosses val="autoZero"/>
        <c:auto val="1"/>
        <c:lblAlgn val="ctr"/>
        <c:lblOffset val="100"/>
        <c:tickMarkSkip val="1"/>
        <c:noMultiLvlLbl val="0"/>
      </c:catAx>
      <c:valAx>
        <c:axId val="2921007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20992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79.173040549322408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7060224"/>
        <c:axId val="297061760"/>
      </c:barChart>
      <c:catAx>
        <c:axId val="29706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7061760"/>
        <c:crosses val="autoZero"/>
        <c:auto val="1"/>
        <c:lblAlgn val="ctr"/>
        <c:lblOffset val="100"/>
        <c:tickMarkSkip val="1"/>
        <c:noMultiLvlLbl val="0"/>
      </c:catAx>
      <c:valAx>
        <c:axId val="29706176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70602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86.953239338366089</c:v>
                </c:pt>
                <c:pt idx="1">
                  <c:v>79.292746629966871</c:v>
                </c:pt>
                <c:pt idx="2">
                  <c:v>72.156667212231298</c:v>
                </c:pt>
                <c:pt idx="3">
                  <c:v>76.391380870806856</c:v>
                </c:pt>
                <c:pt idx="4">
                  <c:v>77.187574985111326</c:v>
                </c:pt>
                <c:pt idx="5">
                  <c:v>76.538928951040234</c:v>
                </c:pt>
                <c:pt idx="6">
                  <c:v>80.259324767391035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7546112"/>
        <c:axId val="297547648"/>
      </c:barChart>
      <c:catAx>
        <c:axId val="2975461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75476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75476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754611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80.476190476190496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7590144"/>
        <c:axId val="297403520"/>
      </c:barChart>
      <c:catAx>
        <c:axId val="29759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7403520"/>
        <c:crosses val="autoZero"/>
        <c:auto val="1"/>
        <c:lblAlgn val="ctr"/>
        <c:lblOffset val="100"/>
        <c:tickMarkSkip val="1"/>
        <c:noMultiLvlLbl val="0"/>
      </c:catAx>
      <c:valAx>
        <c:axId val="2974035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75901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77.606885180641854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6172160"/>
        <c:axId val="296823040"/>
      </c:barChart>
      <c:catAx>
        <c:axId val="29617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6823040"/>
        <c:crosses val="autoZero"/>
        <c:auto val="1"/>
        <c:lblAlgn val="ctr"/>
        <c:lblOffset val="100"/>
        <c:tickMarkSkip val="1"/>
        <c:noMultiLvlLbl val="0"/>
      </c:catAx>
      <c:valAx>
        <c:axId val="2968230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617216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88.086608579371159</c:v>
                </c:pt>
                <c:pt idx="1">
                  <c:v>74.147852191873383</c:v>
                </c:pt>
                <c:pt idx="2">
                  <c:v>72.156667212231298</c:v>
                </c:pt>
                <c:pt idx="3">
                  <c:v>79.31843213595657</c:v>
                </c:pt>
                <c:pt idx="4">
                  <c:v>78.111622151468993</c:v>
                </c:pt>
                <c:pt idx="5">
                  <c:v>74.924621903280098</c:v>
                </c:pt>
                <c:pt idx="6">
                  <c:v>77.422802998920119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5545088"/>
        <c:axId val="295555072"/>
      </c:barChart>
      <c:catAx>
        <c:axId val="2955450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55550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555507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554508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87.916666666666657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73.333333333333343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74.4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74.393939393939391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6203776"/>
        <c:axId val="296205312"/>
      </c:barChart>
      <c:catAx>
        <c:axId val="29620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6205312"/>
        <c:crosses val="autoZero"/>
        <c:auto val="1"/>
        <c:lblAlgn val="ctr"/>
        <c:lblOffset val="100"/>
        <c:tickMarkSkip val="1"/>
        <c:noMultiLvlLbl val="0"/>
      </c:catAx>
      <c:valAx>
        <c:axId val="29620531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62037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81.938666593063573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41626112"/>
        <c:axId val="241670016"/>
      </c:barChart>
      <c:catAx>
        <c:axId val="24162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41670016"/>
        <c:crosses val="autoZero"/>
        <c:auto val="1"/>
        <c:lblAlgn val="ctr"/>
        <c:lblOffset val="100"/>
        <c:tickMarkSkip val="1"/>
        <c:noMultiLvlLbl val="0"/>
      </c:catAx>
      <c:valAx>
        <c:axId val="2416700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16261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93.105815218107921</c:v>
                </c:pt>
                <c:pt idx="1">
                  <c:v>80.150229036315793</c:v>
                </c:pt>
                <c:pt idx="2">
                  <c:v>78.800012388308915</c:v>
                </c:pt>
                <c:pt idx="3">
                  <c:v>82.611364809250006</c:v>
                </c:pt>
                <c:pt idx="4">
                  <c:v>82.203831031052943</c:v>
                </c:pt>
                <c:pt idx="5">
                  <c:v>79.421620107754777</c:v>
                </c:pt>
                <c:pt idx="6">
                  <c:v>81.161854420995425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7702912"/>
        <c:axId val="297704448"/>
      </c:barChart>
      <c:catAx>
        <c:axId val="2977029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77044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77044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770291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79.166666666666657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84.615384615384613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7691392"/>
        <c:axId val="297738240"/>
      </c:barChart>
      <c:catAx>
        <c:axId val="29769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7738240"/>
        <c:crosses val="autoZero"/>
        <c:auto val="1"/>
        <c:lblAlgn val="ctr"/>
        <c:lblOffset val="100"/>
        <c:tickMarkSkip val="1"/>
        <c:noMultiLvlLbl val="0"/>
      </c:catAx>
      <c:valAx>
        <c:axId val="29773824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76913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69.943629421571245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7849984"/>
        <c:axId val="297851520"/>
      </c:barChart>
      <c:catAx>
        <c:axId val="29784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7851520"/>
        <c:crosses val="autoZero"/>
        <c:auto val="1"/>
        <c:lblAlgn val="ctr"/>
        <c:lblOffset val="100"/>
        <c:tickMarkSkip val="1"/>
        <c:noMultiLvlLbl val="0"/>
      </c:catAx>
      <c:valAx>
        <c:axId val="29785152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78499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79.019654651330583</c:v>
                </c:pt>
                <c:pt idx="1">
                  <c:v>67.900480374188447</c:v>
                </c:pt>
                <c:pt idx="2">
                  <c:v>64.738265098944623</c:v>
                </c:pt>
                <c:pt idx="3">
                  <c:v>71.512962095557342</c:v>
                </c:pt>
                <c:pt idx="4">
                  <c:v>71.115265034760967</c:v>
                </c:pt>
                <c:pt idx="5">
                  <c:v>63.047934337616169</c:v>
                </c:pt>
                <c:pt idx="6">
                  <c:v>70.331498577742821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8013824"/>
        <c:axId val="298015360"/>
      </c:barChart>
      <c:catAx>
        <c:axId val="2980138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801536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801536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801382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68.703703703703695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73.333333333333343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54.2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54.166666666666664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8288640"/>
        <c:axId val="298290176"/>
      </c:barChart>
      <c:catAx>
        <c:axId val="29828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8290176"/>
        <c:crosses val="autoZero"/>
        <c:auto val="1"/>
        <c:lblAlgn val="ctr"/>
        <c:lblOffset val="100"/>
        <c:tickMarkSkip val="1"/>
        <c:noMultiLvlLbl val="0"/>
      </c:catAx>
      <c:valAx>
        <c:axId val="29829017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82886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79.025045211562045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8512768"/>
        <c:axId val="298514304"/>
      </c:barChart>
      <c:catAx>
        <c:axId val="29851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8514304"/>
        <c:crosses val="autoZero"/>
        <c:auto val="1"/>
        <c:lblAlgn val="ctr"/>
        <c:lblOffset val="100"/>
        <c:tickMarkSkip val="1"/>
        <c:noMultiLvlLbl val="0"/>
      </c:catAx>
      <c:valAx>
        <c:axId val="2985143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85127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88.24851847094331</c:v>
                </c:pt>
                <c:pt idx="1">
                  <c:v>79.292746629966871</c:v>
                </c:pt>
                <c:pt idx="2">
                  <c:v>72.599556890636464</c:v>
                </c:pt>
                <c:pt idx="3">
                  <c:v>79.31843213595657</c:v>
                </c:pt>
                <c:pt idx="4">
                  <c:v>74.81145370019162</c:v>
                </c:pt>
                <c:pt idx="5">
                  <c:v>77.115467182383142</c:v>
                </c:pt>
                <c:pt idx="6">
                  <c:v>79.485727921444422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9182336"/>
        <c:axId val="299061632"/>
      </c:barChart>
      <c:catAx>
        <c:axId val="2991823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2990616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906163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918233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rgbClr val="C00000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65.952380952380949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92.619047619047606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9136896"/>
        <c:axId val="299138432"/>
      </c:barChart>
      <c:catAx>
        <c:axId val="29913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9138432"/>
        <c:crosses val="autoZero"/>
        <c:auto val="1"/>
        <c:lblAlgn val="ctr"/>
        <c:lblOffset val="100"/>
        <c:tickMarkSkip val="1"/>
        <c:noMultiLvlLbl val="0"/>
      </c:catAx>
      <c:valAx>
        <c:axId val="29913843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91368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78.218936203744619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9315584"/>
        <c:axId val="299317120"/>
      </c:barChart>
      <c:catAx>
        <c:axId val="29931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9317120"/>
        <c:crosses val="autoZero"/>
        <c:auto val="1"/>
        <c:lblAlgn val="ctr"/>
        <c:lblOffset val="100"/>
        <c:tickMarkSkip val="1"/>
        <c:noMultiLvlLbl val="0"/>
      </c:catAx>
      <c:valAx>
        <c:axId val="29931712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93155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85.334140422644552</c:v>
                </c:pt>
                <c:pt idx="1">
                  <c:v>78.680259196860504</c:v>
                </c:pt>
                <c:pt idx="2">
                  <c:v>75.146172541466228</c:v>
                </c:pt>
                <c:pt idx="3">
                  <c:v>77.489025095238006</c:v>
                </c:pt>
                <c:pt idx="4">
                  <c:v>82.203831031052943</c:v>
                </c:pt>
                <c:pt idx="5">
                  <c:v>74.463391318205765</c:v>
                </c:pt>
                <c:pt idx="6">
                  <c:v>77.551735806577895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99690624"/>
        <c:axId val="300024192"/>
      </c:barChart>
      <c:catAx>
        <c:axId val="2996906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00241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002419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9969062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87.5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83.333333333333314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2873261222797633E-2"/>
                  <c:y val="0.2518103147269351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70.8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70.833333333333329</c:v>
                </c:pt>
              </c:numCache>
            </c:numRef>
          </c:val>
        </c:ser>
        <c:ser>
          <c:idx val="2"/>
          <c:order val="3"/>
          <c:tx>
            <c:strRef>
              <c:f>Sheet1!$A$5</c:f>
              <c:strCache>
                <c:ptCount val="1"/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6.4366306113988166E-3"/>
                  <c:y val="0.278584125573349"/>
                </c:manualLayout>
              </c:layout>
              <c:tx>
                <c:rich>
                  <a:bodyPr/>
                  <a:lstStyle/>
                  <a:p>
                    <a:pPr>
                      <a:defRPr sz="1000"/>
                    </a:pPr>
                    <a:r>
                      <a:rPr lang="en-US" altLang="en-US" sz="1000" dirty="0" smtClean="0"/>
                      <a:t> 70.7</a:t>
                    </a:r>
                    <a:endParaRPr lang="en-US" altLang="en-US" sz="1000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70.666666666666671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9959040"/>
        <c:axId val="299960576"/>
      </c:barChart>
      <c:catAx>
        <c:axId val="29995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9960576"/>
        <c:crosses val="autoZero"/>
        <c:auto val="1"/>
        <c:lblAlgn val="ctr"/>
        <c:lblOffset val="100"/>
        <c:tickMarkSkip val="1"/>
        <c:noMultiLvlLbl val="0"/>
      </c:catAx>
      <c:valAx>
        <c:axId val="29996057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99590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74.366947608618787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0796544"/>
        <c:axId val="301072768"/>
      </c:barChart>
      <c:catAx>
        <c:axId val="30079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072768"/>
        <c:crosses val="autoZero"/>
        <c:auto val="1"/>
        <c:lblAlgn val="ctr"/>
        <c:lblOffset val="100"/>
        <c:tickMarkSkip val="1"/>
        <c:noMultiLvlLbl val="0"/>
      </c:catAx>
      <c:valAx>
        <c:axId val="3010727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07965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84.524590964783798</c:v>
                </c:pt>
                <c:pt idx="1">
                  <c:v>72.80037983903938</c:v>
                </c:pt>
                <c:pt idx="2">
                  <c:v>68.502827365388612</c:v>
                </c:pt>
                <c:pt idx="3">
                  <c:v>73.586290075038377</c:v>
                </c:pt>
                <c:pt idx="4">
                  <c:v>75.207473914344916</c:v>
                </c:pt>
                <c:pt idx="5">
                  <c:v>71.811315454028389</c:v>
                </c:pt>
                <c:pt idx="6">
                  <c:v>74.328415615133665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1417600"/>
        <c:axId val="301419136"/>
      </c:barChart>
      <c:catAx>
        <c:axId val="3014176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14191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14191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14176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86.666666666666657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65.666666666666671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63.3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63.333333333333336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1483520"/>
        <c:axId val="301485056"/>
      </c:barChart>
      <c:catAx>
        <c:axId val="30148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485056"/>
        <c:crosses val="autoZero"/>
        <c:auto val="1"/>
        <c:lblAlgn val="ctr"/>
        <c:lblOffset val="100"/>
        <c:tickMarkSkip val="1"/>
        <c:noMultiLvlLbl val="0"/>
      </c:catAx>
      <c:valAx>
        <c:axId val="30148505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148352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79.227666677015335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299690240"/>
        <c:axId val="299759488"/>
      </c:barChart>
      <c:catAx>
        <c:axId val="29969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299759488"/>
        <c:crosses val="autoZero"/>
        <c:auto val="1"/>
        <c:lblAlgn val="ctr"/>
        <c:lblOffset val="100"/>
        <c:tickMarkSkip val="1"/>
        <c:noMultiLvlLbl val="0"/>
      </c:catAx>
      <c:valAx>
        <c:axId val="29975948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96902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86.629419555221773</c:v>
                </c:pt>
                <c:pt idx="1">
                  <c:v>75.250329571464846</c:v>
                </c:pt>
                <c:pt idx="2">
                  <c:v>76.585563996283057</c:v>
                </c:pt>
                <c:pt idx="3">
                  <c:v>80.172155421625249</c:v>
                </c:pt>
                <c:pt idx="4">
                  <c:v>79.563696270031045</c:v>
                </c:pt>
                <c:pt idx="5">
                  <c:v>75.616467780891583</c:v>
                </c:pt>
                <c:pt idx="6">
                  <c:v>79.485727921444422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0027264"/>
        <c:axId val="300464000"/>
      </c:barChart>
      <c:catAx>
        <c:axId val="3000272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04640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046400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002726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81.666666666666686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64.1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64.047619047619051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0665472"/>
        <c:axId val="300683648"/>
      </c:barChart>
      <c:catAx>
        <c:axId val="30066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0683648"/>
        <c:crosses val="autoZero"/>
        <c:auto val="1"/>
        <c:lblAlgn val="ctr"/>
        <c:lblOffset val="100"/>
        <c:tickMarkSkip val="1"/>
        <c:noMultiLvlLbl val="0"/>
      </c:catAx>
      <c:valAx>
        <c:axId val="30068364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066547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80.484017950539325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86.106849946268341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1523712"/>
        <c:axId val="301525248"/>
      </c:barChart>
      <c:catAx>
        <c:axId val="30152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525248"/>
        <c:crosses val="autoZero"/>
        <c:auto val="1"/>
        <c:lblAlgn val="ctr"/>
        <c:lblOffset val="100"/>
        <c:tickMarkSkip val="1"/>
        <c:noMultiLvlLbl val="0"/>
      </c:catAx>
      <c:valAx>
        <c:axId val="3015252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15237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88.498129553783713</c:v>
                </c:pt>
                <c:pt idx="1">
                  <c:v>79.353995373277513</c:v>
                </c:pt>
                <c:pt idx="2">
                  <c:v>76.207262395978631</c:v>
                </c:pt>
                <c:pt idx="3">
                  <c:v>80.334769380800239</c:v>
                </c:pt>
                <c:pt idx="4">
                  <c:v>80.383238102098247</c:v>
                </c:pt>
                <c:pt idx="5">
                  <c:v>77.379713871748635</c:v>
                </c:pt>
                <c:pt idx="6">
                  <c:v>80.60851778813084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92.781995434963605</c:v>
                </c:pt>
                <c:pt idx="1">
                  <c:v>85.417620961030551</c:v>
                </c:pt>
                <c:pt idx="2">
                  <c:v>81.346628039138679</c:v>
                </c:pt>
                <c:pt idx="3">
                  <c:v>83.709009033681156</c:v>
                </c:pt>
                <c:pt idx="4">
                  <c:v>82.335837769104046</c:v>
                </c:pt>
                <c:pt idx="5">
                  <c:v>81.266542448052078</c:v>
                </c:pt>
                <c:pt idx="6">
                  <c:v>87.737427611541648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1276160"/>
        <c:axId val="301282048"/>
      </c:barChart>
      <c:catAx>
        <c:axId val="3012761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1282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12820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127616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96.428571428571431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79.666666666666657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96.7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96.666666666666657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1317504"/>
        <c:axId val="301323392"/>
      </c:barChart>
      <c:catAx>
        <c:axId val="30131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323392"/>
        <c:crosses val="autoZero"/>
        <c:auto val="1"/>
        <c:lblAlgn val="ctr"/>
        <c:lblOffset val="100"/>
        <c:tickMarkSkip val="1"/>
        <c:noMultiLvlLbl val="0"/>
      </c:catAx>
      <c:valAx>
        <c:axId val="30132339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131750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77.793456400323223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1352448"/>
        <c:axId val="301353984"/>
      </c:barChart>
      <c:catAx>
        <c:axId val="30135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353984"/>
        <c:crosses val="autoZero"/>
        <c:auto val="1"/>
        <c:lblAlgn val="ctr"/>
        <c:lblOffset val="100"/>
        <c:tickMarkSkip val="1"/>
        <c:noMultiLvlLbl val="0"/>
      </c:catAx>
      <c:valAx>
        <c:axId val="3013539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13524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80.314933783907804</c:v>
                </c:pt>
                <c:pt idx="1">
                  <c:v>76.230309464435038</c:v>
                </c:pt>
                <c:pt idx="2">
                  <c:v>75.25689496106753</c:v>
                </c:pt>
                <c:pt idx="3">
                  <c:v>76.26942040142562</c:v>
                </c:pt>
                <c:pt idx="4">
                  <c:v>81.279783864695275</c:v>
                </c:pt>
                <c:pt idx="5">
                  <c:v>76.538928951040234</c:v>
                </c:pt>
                <c:pt idx="6">
                  <c:v>77.938534229551195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1395968"/>
        <c:axId val="301397504"/>
      </c:barChart>
      <c:catAx>
        <c:axId val="3013959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13975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139750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139596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1913984"/>
        <c:axId val="301915520"/>
      </c:barChart>
      <c:catAx>
        <c:axId val="30191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915520"/>
        <c:crosses val="autoZero"/>
        <c:auto val="1"/>
        <c:lblAlgn val="ctr"/>
        <c:lblOffset val="100"/>
        <c:tickMarkSkip val="1"/>
        <c:noMultiLvlLbl val="0"/>
      </c:catAx>
      <c:valAx>
        <c:axId val="30191552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19139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76.974188795374189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1972096"/>
        <c:axId val="301982080"/>
      </c:barChart>
      <c:catAx>
        <c:axId val="30197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982080"/>
        <c:crosses val="autoZero"/>
        <c:auto val="1"/>
        <c:lblAlgn val="ctr"/>
        <c:lblOffset val="100"/>
        <c:tickMarkSkip val="1"/>
        <c:noMultiLvlLbl val="0"/>
      </c:catAx>
      <c:valAx>
        <c:axId val="3019820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19720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85.98177998893317</c:v>
                </c:pt>
                <c:pt idx="1">
                  <c:v>77.577781817269042</c:v>
                </c:pt>
                <c:pt idx="2">
                  <c:v>73.706781086649414</c:v>
                </c:pt>
                <c:pt idx="3">
                  <c:v>75.781578523900677</c:v>
                </c:pt>
                <c:pt idx="4">
                  <c:v>77.715601937315711</c:v>
                </c:pt>
                <c:pt idx="5">
                  <c:v>74.578698964474341</c:v>
                </c:pt>
                <c:pt idx="6">
                  <c:v>76.391340537657968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1741184"/>
        <c:axId val="301742720"/>
      </c:barChart>
      <c:catAx>
        <c:axId val="3017411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17427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17427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17411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1763584"/>
        <c:axId val="301773568"/>
      </c:barChart>
      <c:catAx>
        <c:axId val="30176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773568"/>
        <c:crosses val="autoZero"/>
        <c:auto val="1"/>
        <c:lblAlgn val="ctr"/>
        <c:lblOffset val="100"/>
        <c:tickMarkSkip val="1"/>
        <c:noMultiLvlLbl val="0"/>
      </c:catAx>
      <c:valAx>
        <c:axId val="30177356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176358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78.843019370822844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0892928"/>
        <c:axId val="300894464"/>
      </c:barChart>
      <c:catAx>
        <c:axId val="30089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0894464"/>
        <c:crosses val="autoZero"/>
        <c:auto val="1"/>
        <c:lblAlgn val="ctr"/>
        <c:lblOffset val="100"/>
        <c:tickMarkSkip val="1"/>
        <c:noMultiLvlLbl val="0"/>
      </c:catAx>
      <c:valAx>
        <c:axId val="3008944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089292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92.458175651819303</c:v>
                </c:pt>
                <c:pt idx="1">
                  <c:v>80.027731549694508</c:v>
                </c:pt>
                <c:pt idx="2">
                  <c:v>71.82449995342742</c:v>
                </c:pt>
                <c:pt idx="3">
                  <c:v>77.854906503381713</c:v>
                </c:pt>
                <c:pt idx="4">
                  <c:v>81.279783864695275</c:v>
                </c:pt>
                <c:pt idx="5">
                  <c:v>75.039929549548674</c:v>
                </c:pt>
                <c:pt idx="6">
                  <c:v>77.938534229551195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0940288"/>
        <c:axId val="300942080"/>
      </c:barChart>
      <c:catAx>
        <c:axId val="3009402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09420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094208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094028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1016192"/>
        <c:axId val="301017728"/>
      </c:barChart>
      <c:catAx>
        <c:axId val="30101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017728"/>
        <c:crosses val="autoZero"/>
        <c:auto val="1"/>
        <c:lblAlgn val="ctr"/>
        <c:lblOffset val="100"/>
        <c:tickMarkSkip val="1"/>
        <c:noMultiLvlLbl val="0"/>
      </c:catAx>
      <c:valAx>
        <c:axId val="30101772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10161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79.431928617796615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1799680"/>
        <c:axId val="301817856"/>
      </c:barChart>
      <c:catAx>
        <c:axId val="30179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1817856"/>
        <c:crosses val="autoZero"/>
        <c:auto val="1"/>
        <c:lblAlgn val="ctr"/>
        <c:lblOffset val="100"/>
        <c:tickMarkSkip val="1"/>
        <c:noMultiLvlLbl val="0"/>
      </c:catAx>
      <c:valAx>
        <c:axId val="3018178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17996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89.38188771194838</c:v>
                </c:pt>
                <c:pt idx="1">
                  <c:v>80.027731549694508</c:v>
                </c:pt>
                <c:pt idx="2">
                  <c:v>73.263891408244234</c:v>
                </c:pt>
                <c:pt idx="3">
                  <c:v>77.001183217713049</c:v>
                </c:pt>
                <c:pt idx="4">
                  <c:v>77.979615413417903</c:v>
                </c:pt>
                <c:pt idx="5">
                  <c:v>78.614466583874702</c:v>
                </c:pt>
                <c:pt idx="6">
                  <c:v>79.485727921444422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2555904"/>
        <c:axId val="302557440"/>
      </c:barChart>
      <c:catAx>
        <c:axId val="3025559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25574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25574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255590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79.400000000000006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2267008"/>
        <c:axId val="302268800"/>
      </c:barChart>
      <c:catAx>
        <c:axId val="30226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2268800"/>
        <c:crosses val="autoZero"/>
        <c:auto val="1"/>
        <c:lblAlgn val="ctr"/>
        <c:lblOffset val="100"/>
        <c:tickMarkSkip val="1"/>
        <c:noMultiLvlLbl val="0"/>
      </c:catAx>
      <c:valAx>
        <c:axId val="3022688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226700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78.070967792606268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2353792"/>
        <c:axId val="302371968"/>
      </c:barChart>
      <c:catAx>
        <c:axId val="30235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2371968"/>
        <c:crosses val="autoZero"/>
        <c:auto val="1"/>
        <c:lblAlgn val="ctr"/>
        <c:lblOffset val="100"/>
        <c:tickMarkSkip val="1"/>
        <c:noMultiLvlLbl val="0"/>
      </c:catAx>
      <c:valAx>
        <c:axId val="3023719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23537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84.362681073211647</c:v>
                </c:pt>
                <c:pt idx="1">
                  <c:v>76.475304437677593</c:v>
                </c:pt>
                <c:pt idx="2">
                  <c:v>74.481838023858472</c:v>
                </c:pt>
                <c:pt idx="3">
                  <c:v>78.586669319669141</c:v>
                </c:pt>
                <c:pt idx="4">
                  <c:v>80.355736698337608</c:v>
                </c:pt>
                <c:pt idx="5">
                  <c:v>75.731775427160159</c:v>
                </c:pt>
                <c:pt idx="6">
                  <c:v>77.809601421893433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2430080"/>
        <c:axId val="302431616"/>
      </c:barChart>
      <c:catAx>
        <c:axId val="3024300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243161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243161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243008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2628864"/>
        <c:axId val="302630400"/>
      </c:barChart>
      <c:catAx>
        <c:axId val="30262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2630400"/>
        <c:crosses val="autoZero"/>
        <c:auto val="1"/>
        <c:lblAlgn val="ctr"/>
        <c:lblOffset val="100"/>
        <c:tickMarkSkip val="1"/>
        <c:noMultiLvlLbl val="0"/>
      </c:catAx>
      <c:valAx>
        <c:axId val="3026304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26288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83.944102493131354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2687744"/>
        <c:axId val="302689280"/>
      </c:barChart>
      <c:catAx>
        <c:axId val="30268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2689280"/>
        <c:crosses val="autoZero"/>
        <c:auto val="1"/>
        <c:lblAlgn val="ctr"/>
        <c:lblOffset val="100"/>
        <c:tickMarkSkip val="1"/>
        <c:noMultiLvlLbl val="0"/>
      </c:catAx>
      <c:valAx>
        <c:axId val="3026892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26877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90.515256952953465</c:v>
                </c:pt>
                <c:pt idx="1">
                  <c:v>81.0077114426647</c:v>
                </c:pt>
                <c:pt idx="2">
                  <c:v>78.135677870701159</c:v>
                </c:pt>
                <c:pt idx="3">
                  <c:v>84.562732319349806</c:v>
                </c:pt>
                <c:pt idx="4">
                  <c:v>83.391891673512802</c:v>
                </c:pt>
                <c:pt idx="5">
                  <c:v>79.536927754023353</c:v>
                </c:pt>
                <c:pt idx="6">
                  <c:v>85.029838650728493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3128576"/>
        <c:axId val="303130112"/>
      </c:barChart>
      <c:catAx>
        <c:axId val="3031285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313011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313011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312857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3146880"/>
        <c:axId val="303148416"/>
      </c:barChart>
      <c:catAx>
        <c:axId val="30314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3148416"/>
        <c:crosses val="autoZero"/>
        <c:auto val="1"/>
        <c:lblAlgn val="ctr"/>
        <c:lblOffset val="100"/>
        <c:tickMarkSkip val="1"/>
        <c:noMultiLvlLbl val="0"/>
      </c:catAx>
      <c:valAx>
        <c:axId val="30314841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314688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75.91283457038503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2078592"/>
        <c:axId val="302088576"/>
      </c:barChart>
      <c:catAx>
        <c:axId val="30207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2088576"/>
        <c:crosses val="autoZero"/>
        <c:auto val="1"/>
        <c:lblAlgn val="ctr"/>
        <c:lblOffset val="100"/>
        <c:tickMarkSkip val="1"/>
        <c:noMultiLvlLbl val="0"/>
      </c:catAx>
      <c:valAx>
        <c:axId val="3020885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207859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82.257852482773643</c:v>
                </c:pt>
                <c:pt idx="1">
                  <c:v>77.087791870783946</c:v>
                </c:pt>
                <c:pt idx="2">
                  <c:v>72.821001729839054</c:v>
                </c:pt>
                <c:pt idx="3">
                  <c:v>80.050194952243999</c:v>
                </c:pt>
                <c:pt idx="4">
                  <c:v>76.395534556804762</c:v>
                </c:pt>
                <c:pt idx="5">
                  <c:v>72.503161331639873</c:v>
                </c:pt>
                <c:pt idx="6">
                  <c:v>74.973079653422516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2134400"/>
        <c:axId val="302135936"/>
      </c:barChart>
      <c:catAx>
        <c:axId val="3021344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21359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21359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21344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74.444444444444443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2211456"/>
        <c:axId val="302212992"/>
      </c:barChart>
      <c:catAx>
        <c:axId val="30221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2212992"/>
        <c:crosses val="autoZero"/>
        <c:auto val="1"/>
        <c:lblAlgn val="ctr"/>
        <c:lblOffset val="100"/>
        <c:tickMarkSkip val="1"/>
        <c:noMultiLvlLbl val="0"/>
      </c:catAx>
      <c:valAx>
        <c:axId val="30221299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22114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79.159648665990915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84.073293508952531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3195648"/>
        <c:axId val="303197184"/>
      </c:barChart>
      <c:catAx>
        <c:axId val="30319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3197184"/>
        <c:crosses val="autoZero"/>
        <c:auto val="1"/>
        <c:lblAlgn val="ctr"/>
        <c:lblOffset val="100"/>
        <c:tickMarkSkip val="1"/>
        <c:noMultiLvlLbl val="0"/>
      </c:catAx>
      <c:valAx>
        <c:axId val="3031971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31956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86.452790582597615</c:v>
                </c:pt>
                <c:pt idx="1">
                  <c:v>79.04775165672433</c:v>
                </c:pt>
                <c:pt idx="2">
                  <c:v>75.503503986543137</c:v>
                </c:pt>
                <c:pt idx="3">
                  <c:v>79.673226228702006</c:v>
                </c:pt>
                <c:pt idx="4">
                  <c:v>80.379737923437816</c:v>
                </c:pt>
                <c:pt idx="5">
                  <c:v>75.495918877974418</c:v>
                </c:pt>
                <c:pt idx="6">
                  <c:v>78.89380912265193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87.600878904654692</c:v>
                </c:pt>
                <c:pt idx="1">
                  <c:v>80.640218982800889</c:v>
                </c:pt>
                <c:pt idx="2">
                  <c:v>79.242902066714095</c:v>
                </c:pt>
                <c:pt idx="3">
                  <c:v>83.343127625537434</c:v>
                </c:pt>
                <c:pt idx="4">
                  <c:v>85.37199274427924</c:v>
                </c:pt>
                <c:pt idx="5">
                  <c:v>81.727773033126411</c:v>
                </c:pt>
                <c:pt idx="6">
                  <c:v>85.158771458386269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3550464"/>
        <c:axId val="303552000"/>
      </c:barChart>
      <c:catAx>
        <c:axId val="3035504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35520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355200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355046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3265664"/>
        <c:axId val="303267200"/>
      </c:barChart>
      <c:catAx>
        <c:axId val="30326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3267200"/>
        <c:crosses val="autoZero"/>
        <c:auto val="1"/>
        <c:lblAlgn val="ctr"/>
        <c:lblOffset val="100"/>
        <c:tickMarkSkip val="1"/>
        <c:noMultiLvlLbl val="0"/>
      </c:catAx>
      <c:valAx>
        <c:axId val="30326720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32656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81.181623661371475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81.19307574548489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2848640"/>
        <c:axId val="302854528"/>
      </c:barChart>
      <c:catAx>
        <c:axId val="30284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2854528"/>
        <c:crosses val="autoZero"/>
        <c:auto val="1"/>
        <c:lblAlgn val="ctr"/>
        <c:lblOffset val="100"/>
        <c:tickMarkSkip val="1"/>
        <c:noMultiLvlLbl val="0"/>
      </c:catAx>
      <c:valAx>
        <c:axId val="3028545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284864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81.677585651626501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92.781995434963605</c:v>
                </c:pt>
                <c:pt idx="1">
                  <c:v>81.865193849013622</c:v>
                </c:pt>
                <c:pt idx="2">
                  <c:v>75.810507059073998</c:v>
                </c:pt>
                <c:pt idx="3">
                  <c:v>79.31843213595657</c:v>
                </c:pt>
                <c:pt idx="4">
                  <c:v>80.487743436388712</c:v>
                </c:pt>
                <c:pt idx="5">
                  <c:v>76.308313658503067</c:v>
                </c:pt>
                <c:pt idx="6">
                  <c:v>81.290787228653187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2904448"/>
        <c:axId val="302905984"/>
      </c:barChart>
      <c:catAx>
        <c:axId val="3029044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29059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29059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290444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82.777777777777771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83.8888888888889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 smtClean="0"/>
                      <a:t>80.0</a:t>
                    </a:r>
                    <a:endParaRPr lang="en-US" alt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79.999999999999986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2994944"/>
        <c:axId val="302996480"/>
      </c:barChart>
      <c:catAx>
        <c:axId val="30299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2996480"/>
        <c:crosses val="autoZero"/>
        <c:auto val="1"/>
        <c:lblAlgn val="ctr"/>
        <c:lblOffset val="100"/>
        <c:tickMarkSkip val="1"/>
        <c:noMultiLvlLbl val="0"/>
      </c:catAx>
      <c:valAx>
        <c:axId val="30299648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29949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81.181623661371475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79.968504641239804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3341568"/>
        <c:axId val="303343104"/>
      </c:barChart>
      <c:catAx>
        <c:axId val="30334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3343104"/>
        <c:crosses val="autoZero"/>
        <c:auto val="1"/>
        <c:lblAlgn val="ctr"/>
        <c:lblOffset val="100"/>
        <c:tickMarkSkip val="1"/>
        <c:noMultiLvlLbl val="0"/>
      </c:catAx>
      <c:valAx>
        <c:axId val="3033431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33415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81.677585651626501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87.11514922993824</c:v>
                </c:pt>
                <c:pt idx="1">
                  <c:v>80.150229036315793</c:v>
                </c:pt>
                <c:pt idx="2">
                  <c:v>75.03545012186494</c:v>
                </c:pt>
                <c:pt idx="3">
                  <c:v>81.879601992962577</c:v>
                </c:pt>
                <c:pt idx="4">
                  <c:v>81.411790602746379</c:v>
                </c:pt>
                <c:pt idx="5">
                  <c:v>77.115467182383142</c:v>
                </c:pt>
                <c:pt idx="6">
                  <c:v>79.485727921444422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3827200"/>
        <c:axId val="303853568"/>
      </c:barChart>
      <c:catAx>
        <c:axId val="3038272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38535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385356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38272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93.888888888888872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71.041666666666671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3883776"/>
        <c:axId val="303885312"/>
      </c:barChart>
      <c:catAx>
        <c:axId val="30388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3885312"/>
        <c:crosses val="autoZero"/>
        <c:auto val="1"/>
        <c:lblAlgn val="ctr"/>
        <c:lblOffset val="100"/>
        <c:tickMarkSkip val="1"/>
        <c:noMultiLvlLbl val="0"/>
      </c:catAx>
      <c:valAx>
        <c:axId val="30388531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38837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81.181623661371475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81.141829996294462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4380544"/>
        <c:axId val="304394624"/>
      </c:barChart>
      <c:catAx>
        <c:axId val="30438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4394624"/>
        <c:crosses val="autoZero"/>
        <c:auto val="1"/>
        <c:lblAlgn val="ctr"/>
        <c:lblOffset val="100"/>
        <c:tickMarkSkip val="1"/>
        <c:noMultiLvlLbl val="0"/>
      </c:catAx>
      <c:valAx>
        <c:axId val="3043946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43805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81.677585651626501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84.686500856355948</c:v>
                </c:pt>
                <c:pt idx="1">
                  <c:v>81.865193849013622</c:v>
                </c:pt>
                <c:pt idx="2">
                  <c:v>77.3606209334921</c:v>
                </c:pt>
                <c:pt idx="3">
                  <c:v>80.172155421625249</c:v>
                </c:pt>
                <c:pt idx="4">
                  <c:v>82.335837769104046</c:v>
                </c:pt>
                <c:pt idx="5">
                  <c:v>79.536927754023353</c:v>
                </c:pt>
                <c:pt idx="6">
                  <c:v>81.290787228653187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4321664"/>
        <c:axId val="304323200"/>
      </c:barChart>
      <c:catAx>
        <c:axId val="3043216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43232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432320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432166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97.5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81.666666666666671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70.4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70.416666666666657</c:v>
                </c:pt>
              </c:numCache>
            </c:numRef>
          </c:val>
        </c:ser>
        <c:ser>
          <c:idx val="2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71.7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Sheet1!$B$5</c:f>
              <c:numCache>
                <c:formatCode>0.00</c:formatCode>
                <c:ptCount val="1"/>
                <c:pt idx="0">
                  <c:v>71.666666666666657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91.7</a:t>
                    </a:r>
                    <a:endParaRPr lang="en-US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Sheet1!$B$6</c:f>
              <c:numCache>
                <c:formatCode>0.00</c:formatCode>
                <c:ptCount val="1"/>
                <c:pt idx="0">
                  <c:v>91.666666666666657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4103424"/>
        <c:axId val="304104960"/>
      </c:barChart>
      <c:catAx>
        <c:axId val="30410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4104960"/>
        <c:crosses val="autoZero"/>
        <c:auto val="1"/>
        <c:lblAlgn val="ctr"/>
        <c:lblOffset val="100"/>
        <c:tickMarkSkip val="1"/>
        <c:noMultiLvlLbl val="0"/>
      </c:catAx>
      <c:valAx>
        <c:axId val="304104960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41034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81.181623661371475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85.476569342878264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3594112"/>
        <c:axId val="303612288"/>
      </c:barChart>
      <c:catAx>
        <c:axId val="30359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3612288"/>
        <c:crosses val="autoZero"/>
        <c:auto val="1"/>
        <c:lblAlgn val="ctr"/>
        <c:lblOffset val="100"/>
        <c:tickMarkSkip val="1"/>
        <c:noMultiLvlLbl val="0"/>
      </c:catAx>
      <c:valAx>
        <c:axId val="30361228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359411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88.263237551995317</c:v>
                </c:pt>
                <c:pt idx="1">
                  <c:v>80.8072610100117</c:v>
                </c:pt>
                <c:pt idx="2">
                  <c:v>76.092345945331829</c:v>
                </c:pt>
                <c:pt idx="3">
                  <c:v>80.227591998616717</c:v>
                </c:pt>
                <c:pt idx="4">
                  <c:v>81.471793665496875</c:v>
                </c:pt>
                <c:pt idx="5">
                  <c:v>77.251739855246015</c:v>
                </c:pt>
                <c:pt idx="6">
                  <c:v>81.677585651626501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91.648626193958535</c:v>
                </c:pt>
                <c:pt idx="1">
                  <c:v>87.990068180077287</c:v>
                </c:pt>
                <c:pt idx="2">
                  <c:v>81.346628039138679</c:v>
                </c:pt>
                <c:pt idx="3">
                  <c:v>87.123902176355813</c:v>
                </c:pt>
                <c:pt idx="4">
                  <c:v>86.164033172585803</c:v>
                </c:pt>
                <c:pt idx="5">
                  <c:v>81.266542448052078</c:v>
                </c:pt>
                <c:pt idx="6">
                  <c:v>85.029838650728493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3686784"/>
        <c:axId val="303688320"/>
      </c:barChart>
      <c:catAx>
        <c:axId val="3036867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36883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36883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36867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95.151515151515156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68.8888888888889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3735168"/>
        <c:axId val="303736704"/>
      </c:barChart>
      <c:catAx>
        <c:axId val="30373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3736704"/>
        <c:crosses val="autoZero"/>
        <c:auto val="1"/>
        <c:lblAlgn val="ctr"/>
        <c:lblOffset val="100"/>
        <c:tickMarkSkip val="1"/>
        <c:noMultiLvlLbl val="0"/>
      </c:catAx>
      <c:valAx>
        <c:axId val="30373670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37351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76.795953736715887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4171264"/>
        <c:axId val="304185344"/>
      </c:barChart>
      <c:catAx>
        <c:axId val="30417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4185344"/>
        <c:crosses val="autoZero"/>
        <c:auto val="1"/>
        <c:lblAlgn val="ctr"/>
        <c:lblOffset val="100"/>
        <c:tickMarkSkip val="1"/>
        <c:noMultiLvlLbl val="0"/>
      </c:catAx>
      <c:valAx>
        <c:axId val="3041853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41712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81.286393133340724</c:v>
                </c:pt>
                <c:pt idx="1">
                  <c:v>77.332786844026501</c:v>
                </c:pt>
                <c:pt idx="2">
                  <c:v>74.481838023858472</c:v>
                </c:pt>
                <c:pt idx="3">
                  <c:v>76.757262278950577</c:v>
                </c:pt>
                <c:pt idx="4">
                  <c:v>76.791554770958044</c:v>
                </c:pt>
                <c:pt idx="5">
                  <c:v>74.232776025668599</c:v>
                </c:pt>
                <c:pt idx="6">
                  <c:v>76.778138960631281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4222976"/>
        <c:axId val="304224512"/>
      </c:barChart>
      <c:catAx>
        <c:axId val="3042229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422451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422451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422297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82.777777777777771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69.833333333333343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4979968"/>
        <c:axId val="304981504"/>
      </c:barChart>
      <c:catAx>
        <c:axId val="30497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4981504"/>
        <c:crosses val="autoZero"/>
        <c:auto val="1"/>
        <c:lblAlgn val="ctr"/>
        <c:lblOffset val="100"/>
        <c:tickMarkSkip val="1"/>
        <c:noMultiLvlLbl val="0"/>
      </c:catAx>
      <c:valAx>
        <c:axId val="30498150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49799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83.643134654658184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4465024"/>
        <c:axId val="304466560"/>
      </c:barChart>
      <c:catAx>
        <c:axId val="30446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4466560"/>
        <c:crosses val="autoZero"/>
        <c:auto val="1"/>
        <c:lblAlgn val="ctr"/>
        <c:lblOffset val="100"/>
        <c:tickMarkSkip val="1"/>
        <c:noMultiLvlLbl val="0"/>
      </c:catAx>
      <c:valAx>
        <c:axId val="30446656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446502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2637778587218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88.086608579371159</c:v>
                </c:pt>
                <c:pt idx="1">
                  <c:v>82.477681282119974</c:v>
                </c:pt>
                <c:pt idx="2">
                  <c:v>78.578567549106339</c:v>
                </c:pt>
                <c:pt idx="3">
                  <c:v>82.489404339868756</c:v>
                </c:pt>
                <c:pt idx="4">
                  <c:v>82.335837769104046</c:v>
                </c:pt>
                <c:pt idx="5">
                  <c:v>80.344081277903427</c:v>
                </c:pt>
                <c:pt idx="6">
                  <c:v>84.900905843070731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4745856"/>
        <c:axId val="304829568"/>
      </c:barChart>
      <c:catAx>
        <c:axId val="3047458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48295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482956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474585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107022979224975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일반도민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92.435897435897445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정책서포터즈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74.166666666666671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4872064"/>
        <c:axId val="304873856"/>
      </c:barChart>
      <c:catAx>
        <c:axId val="30487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4873856"/>
        <c:crosses val="autoZero"/>
        <c:auto val="1"/>
        <c:lblAlgn val="ctr"/>
        <c:lblOffset val="100"/>
        <c:tickMarkSkip val="1"/>
        <c:noMultiLvlLbl val="0"/>
      </c:catAx>
      <c:valAx>
        <c:axId val="30487385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487206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73.776091448918351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5049600"/>
        <c:axId val="305051136"/>
      </c:barChart>
      <c:catAx>
        <c:axId val="30504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5051136"/>
        <c:crosses val="autoZero"/>
        <c:auto val="1"/>
        <c:lblAlgn val="ctr"/>
        <c:lblOffset val="100"/>
        <c:tickMarkSkip val="1"/>
        <c:noMultiLvlLbl val="0"/>
      </c:catAx>
      <c:valAx>
        <c:axId val="3050511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5049600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81.286393133340724</c:v>
                </c:pt>
                <c:pt idx="1">
                  <c:v>68.757962780537355</c:v>
                </c:pt>
                <c:pt idx="2">
                  <c:v>69.499329141800246</c:v>
                </c:pt>
                <c:pt idx="3">
                  <c:v>74.927855238231999</c:v>
                </c:pt>
                <c:pt idx="4">
                  <c:v>72.963359367476286</c:v>
                </c:pt>
                <c:pt idx="5">
                  <c:v>68.813316651045255</c:v>
                </c:pt>
                <c:pt idx="6">
                  <c:v>74.84414684576474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5363200"/>
        <c:axId val="305369088"/>
      </c:barChart>
      <c:catAx>
        <c:axId val="3053632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53690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536908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5363200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5181056"/>
        <c:axId val="305182592"/>
      </c:barChart>
      <c:catAx>
        <c:axId val="30518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5182592"/>
        <c:crosses val="autoZero"/>
        <c:auto val="1"/>
        <c:lblAlgn val="ctr"/>
        <c:lblOffset val="100"/>
        <c:tickMarkSkip val="1"/>
        <c:noMultiLvlLbl val="0"/>
      </c:catAx>
      <c:valAx>
        <c:axId val="30518259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518105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76.285945599871297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5260032"/>
        <c:axId val="305261568"/>
      </c:barChart>
      <c:catAx>
        <c:axId val="30526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5261568"/>
        <c:crosses val="autoZero"/>
        <c:auto val="1"/>
        <c:lblAlgn val="ctr"/>
        <c:lblOffset val="100"/>
        <c:tickMarkSkip val="1"/>
        <c:noMultiLvlLbl val="0"/>
      </c:catAx>
      <c:valAx>
        <c:axId val="3052615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526003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88.24851847094331</c:v>
                </c:pt>
                <c:pt idx="1">
                  <c:v>71.452907486205376</c:v>
                </c:pt>
                <c:pt idx="2">
                  <c:v>75.03545012186494</c:v>
                </c:pt>
                <c:pt idx="3">
                  <c:v>72.366685381226006</c:v>
                </c:pt>
                <c:pt idx="4">
                  <c:v>73.887406533833953</c:v>
                </c:pt>
                <c:pt idx="5">
                  <c:v>73.771545440594267</c:v>
                </c:pt>
                <c:pt idx="6">
                  <c:v>76.778138960631281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5815552"/>
        <c:axId val="305817088"/>
      </c:barChart>
      <c:catAx>
        <c:axId val="3058155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58170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581708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581555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5854336"/>
        <c:axId val="305855872"/>
      </c:barChart>
      <c:catAx>
        <c:axId val="30585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5855872"/>
        <c:crosses val="autoZero"/>
        <c:auto val="1"/>
        <c:lblAlgn val="ctr"/>
        <c:lblOffset val="100"/>
        <c:tickMarkSkip val="1"/>
        <c:noMultiLvlLbl val="0"/>
      </c:catAx>
      <c:valAx>
        <c:axId val="30585587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585433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69.776420449305476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5711744"/>
        <c:axId val="305717632"/>
      </c:barChart>
      <c:catAx>
        <c:axId val="30571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5717632"/>
        <c:crosses val="autoZero"/>
        <c:auto val="1"/>
        <c:lblAlgn val="ctr"/>
        <c:lblOffset val="100"/>
        <c:tickMarkSkip val="1"/>
        <c:noMultiLvlLbl val="0"/>
      </c:catAx>
      <c:valAx>
        <c:axId val="3057176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5711744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89.38188771194838</c:v>
                </c:pt>
                <c:pt idx="1">
                  <c:v>70.595425079856454</c:v>
                </c:pt>
                <c:pt idx="2">
                  <c:v>62.302371867716161</c:v>
                </c:pt>
                <c:pt idx="3">
                  <c:v>69.683555054838763</c:v>
                </c:pt>
                <c:pt idx="4">
                  <c:v>70.191217868403299</c:v>
                </c:pt>
                <c:pt idx="5">
                  <c:v>64.777549031644895</c:v>
                </c:pt>
                <c:pt idx="6">
                  <c:v>68.397506462876294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5624192"/>
        <c:axId val="305625728"/>
      </c:barChart>
      <c:catAx>
        <c:axId val="3056241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5625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562572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562419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5773568"/>
        <c:axId val="305779456"/>
      </c:barChart>
      <c:catAx>
        <c:axId val="30577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5779456"/>
        <c:crosses val="autoZero"/>
        <c:auto val="1"/>
        <c:lblAlgn val="ctr"/>
        <c:lblOffset val="100"/>
        <c:tickMarkSkip val="1"/>
        <c:noMultiLvlLbl val="0"/>
      </c:catAx>
      <c:valAx>
        <c:axId val="30577945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57735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73.422090597062208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5917952"/>
        <c:axId val="305919488"/>
      </c:barChart>
      <c:catAx>
        <c:axId val="30591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5919488"/>
        <c:crosses val="autoZero"/>
        <c:auto val="1"/>
        <c:lblAlgn val="ctr"/>
        <c:lblOffset val="100"/>
        <c:tickMarkSkip val="1"/>
        <c:noMultiLvlLbl val="0"/>
      </c:catAx>
      <c:valAx>
        <c:axId val="30591948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5917952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92.781995434963605</c:v>
                </c:pt>
                <c:pt idx="1">
                  <c:v>73.167872298903205</c:v>
                </c:pt>
                <c:pt idx="2">
                  <c:v>64.738265098944623</c:v>
                </c:pt>
                <c:pt idx="3">
                  <c:v>71.512962095557342</c:v>
                </c:pt>
                <c:pt idx="4">
                  <c:v>73.887406533833953</c:v>
                </c:pt>
                <c:pt idx="5">
                  <c:v>72.157238392834131</c:v>
                </c:pt>
                <c:pt idx="6">
                  <c:v>72.1365578849516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6268416"/>
        <c:axId val="306294784"/>
      </c:barChart>
      <c:catAx>
        <c:axId val="3062684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62947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629478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62684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73.400000000000006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5938816"/>
        <c:axId val="305940352"/>
      </c:barChart>
      <c:catAx>
        <c:axId val="30593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5940352"/>
        <c:crosses val="autoZero"/>
        <c:auto val="1"/>
        <c:lblAlgn val="ctr"/>
        <c:lblOffset val="100"/>
        <c:tickMarkSkip val="1"/>
        <c:noMultiLvlLbl val="0"/>
      </c:catAx>
      <c:valAx>
        <c:axId val="30594035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593881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65.015438641870787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6050176"/>
        <c:axId val="306051712"/>
      </c:barChart>
      <c:catAx>
        <c:axId val="30605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6051712"/>
        <c:crosses val="autoZero"/>
        <c:auto val="1"/>
        <c:lblAlgn val="ctr"/>
        <c:lblOffset val="100"/>
        <c:tickMarkSkip val="1"/>
        <c:noMultiLvlLbl val="0"/>
      </c:catAx>
      <c:valAx>
        <c:axId val="3060517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605017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76.91482606089258</c:v>
                </c:pt>
                <c:pt idx="1">
                  <c:v>66.185515561490618</c:v>
                </c:pt>
                <c:pt idx="2">
                  <c:v>58.869976860076058</c:v>
                </c:pt>
                <c:pt idx="3">
                  <c:v>63.097689708251906</c:v>
                </c:pt>
                <c:pt idx="4">
                  <c:v>64.646934870257297</c:v>
                </c:pt>
                <c:pt idx="5">
                  <c:v>60.972396704781694</c:v>
                </c:pt>
                <c:pt idx="6">
                  <c:v>64.916320656116525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6068864"/>
        <c:axId val="306123904"/>
      </c:barChart>
      <c:catAx>
        <c:axId val="3060688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61239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6123904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606886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6320896"/>
        <c:axId val="306322432"/>
      </c:barChart>
      <c:catAx>
        <c:axId val="30632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6322432"/>
        <c:crosses val="autoZero"/>
        <c:auto val="1"/>
        <c:lblAlgn val="ctr"/>
        <c:lblOffset val="100"/>
        <c:tickMarkSkip val="1"/>
        <c:noMultiLvlLbl val="0"/>
      </c:catAx>
      <c:valAx>
        <c:axId val="30632243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6320896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78.870280847145494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76.103399299038685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당해 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Sheet1!$B$4</c:f>
              <c:numCache>
                <c:formatCode>0.00</c:formatCode>
                <c:ptCount val="1"/>
                <c:pt idx="0">
                  <c:v>73.979576427380138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6645248"/>
        <c:axId val="306663424"/>
      </c:barChart>
      <c:catAx>
        <c:axId val="30664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6663424"/>
        <c:crosses val="autoZero"/>
        <c:auto val="1"/>
        <c:lblAlgn val="ctr"/>
        <c:lblOffset val="100"/>
        <c:tickMarkSkip val="1"/>
        <c:noMultiLvlLbl val="0"/>
      </c:catAx>
      <c:valAx>
        <c:axId val="3066634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664524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0.1641491816687724"/>
          <c:w val="0.9872685276937988"/>
          <c:h val="0.6424465803033376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rgbClr val="EEECE1">
                <a:lumMod val="9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>
                  <c:v>85.380400391665148</c:v>
                </c:pt>
                <c:pt idx="1">
                  <c:v>75.938648782003426</c:v>
                </c:pt>
                <c:pt idx="2">
                  <c:v>71.60832761039633</c:v>
                </c:pt>
                <c:pt idx="3">
                  <c:v>75.729309751308705</c:v>
                </c:pt>
                <c:pt idx="4">
                  <c:v>76.621831822035219</c:v>
                </c:pt>
                <c:pt idx="5">
                  <c:v>72.634941498803954</c:v>
                </c:pt>
                <c:pt idx="6">
                  <c:v>75.887888622041942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solidFill>
              <a:srgbClr val="33CCCC"/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>
                  <c:v>82.419762374345808</c:v>
                </c:pt>
                <c:pt idx="1">
                  <c:v>73.535364758767017</c:v>
                </c:pt>
                <c:pt idx="2">
                  <c:v>71.492332694623542</c:v>
                </c:pt>
                <c:pt idx="3">
                  <c:v>72.854527258750963</c:v>
                </c:pt>
                <c:pt idx="4">
                  <c:v>74.283426747987249</c:v>
                </c:pt>
                <c:pt idx="5">
                  <c:v>67.199009603285106</c:v>
                </c:pt>
                <c:pt idx="6">
                  <c:v>74.328415615133665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306746112"/>
        <c:axId val="306747648"/>
      </c:barChart>
      <c:catAx>
        <c:axId val="3067461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067476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067476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30674611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7588897660209476"/>
          <c:y val="3.9558668850208523E-3"/>
          <c:w val="0.23725039642130119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내부고객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#,##0.0_);[Red]\(#,##0.0\)" sourceLinked="0"/>
              <c:spPr/>
              <c:txPr>
                <a:bodyPr/>
                <a:lstStyle/>
                <a:p>
                  <a:pPr>
                    <a:defRPr sz="1000" b="0"/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txPr>
              <a:bodyPr/>
              <a:lstStyle/>
              <a:p>
                <a:pPr>
                  <a:defRPr sz="1000" b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종합만족도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50"/>
        <c:axId val="306403968"/>
        <c:axId val="306409856"/>
      </c:barChart>
      <c:catAx>
        <c:axId val="30640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306409856"/>
        <c:crosses val="autoZero"/>
        <c:auto val="1"/>
        <c:lblAlgn val="ctr"/>
        <c:lblOffset val="100"/>
        <c:tickMarkSkip val="1"/>
        <c:noMultiLvlLbl val="0"/>
      </c:catAx>
      <c:valAx>
        <c:axId val="30640985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06403968"/>
        <c:crosses val="autoZero"/>
        <c:crossBetween val="between"/>
      </c:valAx>
      <c:spPr>
        <a:noFill/>
        <a:ln w="130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0.18949</cdr:x>
      <cdr:y>0.09912</cdr:y>
    </cdr:from>
    <cdr:to>
      <cdr:x>0.42416</cdr:x>
      <cdr:y>0.1901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9489" y="419145"/>
          <a:ext cx="977727" cy="384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 anchorCtr="0"/>
        <a:lstStyle xmlns:a="http://schemas.openxmlformats.org/drawingml/2006/main"/>
        <a:p xmlns:a="http://schemas.openxmlformats.org/drawingml/2006/main">
          <a:r>
            <a:rPr lang="en-US" altLang="ko-KR" sz="1400" dirty="0" smtClean="0"/>
            <a:t>19, (14.4)</a:t>
          </a:r>
          <a:endParaRPr lang="ko-KR" altLang="en-US" sz="1400" dirty="0"/>
        </a:p>
      </cdr:txBody>
    </cdr:sp>
  </cdr:relSizeAnchor>
  <cdr:relSizeAnchor xmlns:cdr="http://schemas.openxmlformats.org/drawingml/2006/chartDrawing">
    <cdr:from>
      <cdr:x>0.14295</cdr:x>
      <cdr:y>0.57922</cdr:y>
    </cdr:from>
    <cdr:to>
      <cdr:x>0.39182</cdr:x>
      <cdr:y>0.6702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95599" y="2449377"/>
          <a:ext cx="1036867" cy="384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 anchorCtr="0"/>
        <a:lstStyle xmlns:a="http://schemas.openxmlformats.org/drawingml/2006/main"/>
        <a:p xmlns:a="http://schemas.openxmlformats.org/drawingml/2006/main">
          <a:r>
            <a:rPr lang="en-US" altLang="ko-KR" sz="1400" dirty="0" smtClean="0"/>
            <a:t>13, (6.0)</a:t>
          </a:r>
          <a:endParaRPr lang="ko-KR" altLang="en-US" sz="1400" dirty="0"/>
        </a:p>
      </cdr:txBody>
    </cdr:sp>
  </cdr:relSizeAnchor>
  <cdr:relSizeAnchor xmlns:cdr="http://schemas.openxmlformats.org/drawingml/2006/chartDrawing">
    <cdr:from>
      <cdr:x>0.64193</cdr:x>
      <cdr:y>0.33917</cdr:y>
    </cdr:from>
    <cdr:to>
      <cdr:x>0.90393</cdr:x>
      <cdr:y>0.43015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674552" y="1434261"/>
          <a:ext cx="1091598" cy="384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 anchorCtr="0"/>
        <a:lstStyle xmlns:a="http://schemas.openxmlformats.org/drawingml/2006/main"/>
        <a:p xmlns:a="http://schemas.openxmlformats.org/drawingml/2006/main">
          <a:r>
            <a:rPr lang="en-US" altLang="ko-KR" sz="1400" dirty="0" smtClean="0"/>
            <a:t>68, (35.3)</a:t>
          </a:r>
          <a:endParaRPr lang="ko-KR" altLang="en-US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0.59749</cdr:x>
      <cdr:y>0.00558</cdr:y>
    </cdr:from>
    <cdr:to>
      <cdr:x>0.59749</cdr:x>
      <cdr:y>0.98487</cdr:y>
    </cdr:to>
    <cdr:cxnSp macro="">
      <cdr:nvCxnSpPr>
        <cdr:cNvPr id="3" name="직선 연결선 2"/>
        <cdr:cNvCxnSpPr/>
      </cdr:nvCxnSpPr>
      <cdr:spPr>
        <a:xfrm xmlns:a="http://schemas.openxmlformats.org/drawingml/2006/main">
          <a:off x="3435228" y="19195"/>
          <a:ext cx="0" cy="3369568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0.06608</cdr:x>
      <cdr:y>0.00967</cdr:y>
    </cdr:from>
    <cdr:to>
      <cdr:x>0.06608</cdr:x>
      <cdr:y>0.00967</cdr:y>
    </cdr:to>
    <cdr:sp macro="" textlink="">
      <cdr:nvSpPr>
        <cdr:cNvPr id="2" name="직사각형 1"/>
        <cdr:cNvSpPr/>
      </cdr:nvSpPr>
      <cdr:spPr>
        <a:xfrm xmlns:a="http://schemas.openxmlformats.org/drawingml/2006/main">
          <a:off x="402353" y="21088"/>
          <a:ext cx="0" cy="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0.06608</cdr:x>
      <cdr:y>0.00967</cdr:y>
    </cdr:from>
    <cdr:to>
      <cdr:x>0.06608</cdr:x>
      <cdr:y>0.00967</cdr:y>
    </cdr:to>
    <cdr:sp macro="" textlink="">
      <cdr:nvSpPr>
        <cdr:cNvPr id="2" name="직사각형 1"/>
        <cdr:cNvSpPr/>
      </cdr:nvSpPr>
      <cdr:spPr>
        <a:xfrm xmlns:a="http://schemas.openxmlformats.org/drawingml/2006/main">
          <a:off x="402353" y="21088"/>
          <a:ext cx="0" cy="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2" cy="512304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3203" y="0"/>
            <a:ext cx="3079202" cy="512304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/>
            </a:lvl1pPr>
          </a:lstStyle>
          <a:p>
            <a:fld id="{6DEFB225-66A0-4729-931E-DFA6343699E8}" type="datetimeFigureOut">
              <a:rPr lang="ko-KR" altLang="en-US" smtClean="0"/>
              <a:pPr/>
              <a:t>2015-09-21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0674"/>
            <a:ext cx="3079202" cy="512303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3203" y="9720674"/>
            <a:ext cx="3079202" cy="512303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>
              <a:defRPr sz="1200"/>
            </a:lvl1pPr>
          </a:lstStyle>
          <a:p>
            <a:fld id="{536DEF6D-DB64-4F5C-AF62-FE56506A62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038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7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/>
            </a:lvl1pPr>
          </a:lstStyle>
          <a:p>
            <a:fld id="{8BA70DF0-377D-497F-80AC-22DBC68FE3D9}" type="datetimeFigureOut">
              <a:rPr lang="ko-KR" altLang="en-US" smtClean="0"/>
              <a:pPr/>
              <a:t>2015-09-21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6763"/>
            <a:ext cx="5541963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7" tIns="47393" rIns="94787" bIns="473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4787" tIns="47393" rIns="94787" bIns="4739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721106"/>
            <a:ext cx="3078427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>
              <a:defRPr sz="1200"/>
            </a:lvl1pPr>
          </a:lstStyle>
          <a:p>
            <a:fld id="{C7EF758B-22D1-448C-B003-34DA957B54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26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13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27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39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52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66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79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92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705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1050" y="766763"/>
            <a:ext cx="5541963" cy="38385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F758B-22D1-448C-B003-34DA957B5473}" type="slidenum">
              <a:rPr lang="ko-KR" altLang="en-US" smtClean="0"/>
              <a:pPr/>
              <a:t>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0335" y="147893"/>
            <a:ext cx="9360000" cy="369418"/>
          </a:xfrm>
          <a:prstGeom prst="rect">
            <a:avLst/>
          </a:prstGeom>
        </p:spPr>
        <p:txBody>
          <a:bodyPr lIns="91442" tIns="45721" rIns="91442" bIns="45721" anchor="ctr"/>
          <a:lstStyle>
            <a:lvl1pPr>
              <a:defRPr sz="1600" b="0"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0335" y="620832"/>
            <a:ext cx="9360000" cy="288098"/>
          </a:xfrm>
          <a:prstGeom prst="rect">
            <a:avLst/>
          </a:prstGeom>
        </p:spPr>
        <p:txBody>
          <a:bodyPr vert="horz" lIns="91442" tIns="45721" rIns="91442" bIns="45721" anchor="t"/>
          <a:lstStyle>
            <a:lvl1pPr marL="0" indent="0" algn="l">
              <a:buFont typeface="Arial" pitchFamily="34" charset="0"/>
              <a:buNone/>
              <a:defRPr sz="1400"/>
            </a:lvl1pPr>
            <a:lvl2pPr algn="l">
              <a:buFont typeface="Arial" pitchFamily="34" charset="0"/>
              <a:buNone/>
              <a:defRPr/>
            </a:lvl2pPr>
            <a:lvl3pPr algn="l">
              <a:buFont typeface="Arial" pitchFamily="34" charset="0"/>
              <a:buNone/>
              <a:defRPr/>
            </a:lvl3pPr>
            <a:lvl4pPr algn="l">
              <a:buFont typeface="Arial" pitchFamily="34" charset="0"/>
              <a:buNone/>
              <a:defRPr/>
            </a:lvl4pPr>
            <a:lvl5pPr algn="l">
              <a:buFont typeface="Arial" pitchFamily="34" charset="0"/>
              <a:buNone/>
              <a:defRPr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Rectangle 89"/>
          <p:cNvSpPr>
            <a:spLocks noChangeArrowheads="1"/>
          </p:cNvSpPr>
          <p:nvPr userDrawn="1"/>
        </p:nvSpPr>
        <p:spPr bwMode="auto">
          <a:xfrm>
            <a:off x="300891" y="547816"/>
            <a:ext cx="9358500" cy="4287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42" tIns="45721" rIns="91442" bIns="45721" anchor="ctr"/>
          <a:lstStyle/>
          <a:p>
            <a:endParaRPr lang="ko-KR" altLang="en-US"/>
          </a:p>
        </p:txBody>
      </p:sp>
      <p:sp>
        <p:nvSpPr>
          <p:cNvPr id="5" name="슬라이드 번호 개체 틀 5"/>
          <p:cNvSpPr txBox="1">
            <a:spLocks/>
          </p:cNvSpPr>
          <p:nvPr userDrawn="1"/>
        </p:nvSpPr>
        <p:spPr>
          <a:xfrm>
            <a:off x="3796214" y="6612372"/>
            <a:ext cx="2311030" cy="268349"/>
          </a:xfrm>
          <a:prstGeom prst="rect">
            <a:avLst/>
          </a:prstGeom>
        </p:spPr>
        <p:txBody>
          <a:bodyPr vert="horz" lIns="91442" tIns="45721" rIns="91442" bIns="45721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2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fld id="{24F04792-8583-4768-B69F-72A724A947B8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2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887" y="6505089"/>
            <a:ext cx="1006526" cy="35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300335" y="147893"/>
            <a:ext cx="9360000" cy="369418"/>
          </a:xfrm>
          <a:prstGeom prst="rect">
            <a:avLst/>
          </a:prstGeom>
        </p:spPr>
        <p:txBody>
          <a:bodyPr lIns="91442" tIns="45721" rIns="91442" bIns="45721" anchor="ctr"/>
          <a:lstStyle>
            <a:lvl1pPr algn="ctr">
              <a:defRPr sz="1600" b="0" spc="600"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6" name="Rectangle 89"/>
          <p:cNvSpPr>
            <a:spLocks noChangeArrowheads="1"/>
          </p:cNvSpPr>
          <p:nvPr userDrawn="1"/>
        </p:nvSpPr>
        <p:spPr bwMode="auto">
          <a:xfrm>
            <a:off x="300891" y="547816"/>
            <a:ext cx="9358500" cy="4287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42" tIns="45721" rIns="91442" bIns="45721" anchor="ctr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15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3" r:id="rId2"/>
    <p:sldLayoutId id="2147483668" r:id="rId3"/>
  </p:sldLayoutIdLst>
  <p:txStyles>
    <p:titleStyle>
      <a:lvl1pPr algn="l" defTabSz="914427" rtl="0" eaLnBrk="1" latinLnBrk="1" hangingPunct="1"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0" indent="-342910" algn="l" defTabSz="914427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72" indent="-285758" algn="l" defTabSz="914427" rtl="0" eaLnBrk="1" latinLnBrk="1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33" indent="-228606" algn="l" defTabSz="914427" rtl="0" eaLnBrk="1" latinLnBrk="1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6" indent="-228606" algn="l" defTabSz="914427" rtl="0" eaLnBrk="1" latinLnBrk="1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9" indent="-228606" algn="l" defTabSz="914427" rtl="0" eaLnBrk="1" latinLnBrk="1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72" indent="-228606" algn="l" defTabSz="9144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85" indent="-228606" algn="l" defTabSz="9144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98" indent="-228606" algn="l" defTabSz="9144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12" indent="-228606" algn="l" defTabSz="9144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3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7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9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2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66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79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92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05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obile.twitter.com/echungnam" TargetMode="External"/><Relationship Id="rId2" Type="http://schemas.openxmlformats.org/officeDocument/2006/relationships/hyperlink" Target="http://blog.naver.com/sinmunman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tory.kakao.com/#ch/chungna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image" Target="../media/image3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5.xml"/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8.xml"/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1.xml"/><Relationship Id="rId2" Type="http://schemas.openxmlformats.org/officeDocument/2006/relationships/chart" Target="../charts/chart6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4.xml"/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7.xml"/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0.xml"/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3.xml"/><Relationship Id="rId2" Type="http://schemas.openxmlformats.org/officeDocument/2006/relationships/chart" Target="../charts/chart7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6.xml"/><Relationship Id="rId2" Type="http://schemas.openxmlformats.org/officeDocument/2006/relationships/chart" Target="../charts/chart7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9.xml"/><Relationship Id="rId2" Type="http://schemas.openxmlformats.org/officeDocument/2006/relationships/chart" Target="../charts/chart7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2.xml"/><Relationship Id="rId2" Type="http://schemas.openxmlformats.org/officeDocument/2006/relationships/chart" Target="../charts/chart8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5.xml"/><Relationship Id="rId2" Type="http://schemas.openxmlformats.org/officeDocument/2006/relationships/chart" Target="../charts/chart8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8.xml"/><Relationship Id="rId2" Type="http://schemas.openxmlformats.org/officeDocument/2006/relationships/chart" Target="../charts/chart8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1.xml"/><Relationship Id="rId2" Type="http://schemas.openxmlformats.org/officeDocument/2006/relationships/chart" Target="../charts/chart9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4.xml"/><Relationship Id="rId2" Type="http://schemas.openxmlformats.org/officeDocument/2006/relationships/chart" Target="../charts/chart9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7.xml"/><Relationship Id="rId2" Type="http://schemas.openxmlformats.org/officeDocument/2006/relationships/chart" Target="../charts/chart9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0.xml"/><Relationship Id="rId2" Type="http://schemas.openxmlformats.org/officeDocument/2006/relationships/chart" Target="../charts/chart9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3.xml"/><Relationship Id="rId2" Type="http://schemas.openxmlformats.org/officeDocument/2006/relationships/chart" Target="../charts/chart10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6.xml"/><Relationship Id="rId2" Type="http://schemas.openxmlformats.org/officeDocument/2006/relationships/chart" Target="../charts/chart10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9.xml"/><Relationship Id="rId2" Type="http://schemas.openxmlformats.org/officeDocument/2006/relationships/chart" Target="../charts/chart10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2.xml"/><Relationship Id="rId2" Type="http://schemas.openxmlformats.org/officeDocument/2006/relationships/chart" Target="../charts/chart1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5.xml"/><Relationship Id="rId2" Type="http://schemas.openxmlformats.org/officeDocument/2006/relationships/chart" Target="../charts/chart1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8.xml"/><Relationship Id="rId2" Type="http://schemas.openxmlformats.org/officeDocument/2006/relationships/chart" Target="../charts/chart1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1.xml"/><Relationship Id="rId2" Type="http://schemas.openxmlformats.org/officeDocument/2006/relationships/chart" Target="../charts/chart1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4.xml"/><Relationship Id="rId2" Type="http://schemas.openxmlformats.org/officeDocument/2006/relationships/chart" Target="../charts/chart1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7.xml"/><Relationship Id="rId2" Type="http://schemas.openxmlformats.org/officeDocument/2006/relationships/chart" Target="../charts/chart12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0.xml"/><Relationship Id="rId2" Type="http://schemas.openxmlformats.org/officeDocument/2006/relationships/chart" Target="../charts/chart12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3.xml"/><Relationship Id="rId2" Type="http://schemas.openxmlformats.org/officeDocument/2006/relationships/chart" Target="../charts/chart13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6.xml"/><Relationship Id="rId2" Type="http://schemas.openxmlformats.org/officeDocument/2006/relationships/chart" Target="../charts/chart13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9.xml"/><Relationship Id="rId2" Type="http://schemas.openxmlformats.org/officeDocument/2006/relationships/chart" Target="../charts/chart13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2.xml"/><Relationship Id="rId2" Type="http://schemas.openxmlformats.org/officeDocument/2006/relationships/chart" Target="../charts/chart14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5.xml"/><Relationship Id="rId2" Type="http://schemas.openxmlformats.org/officeDocument/2006/relationships/chart" Target="../charts/chart14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8.xml"/><Relationship Id="rId2" Type="http://schemas.openxmlformats.org/officeDocument/2006/relationships/chart" Target="../charts/chart14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1.xml"/><Relationship Id="rId2" Type="http://schemas.openxmlformats.org/officeDocument/2006/relationships/chart" Target="../charts/chart15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4.xml"/><Relationship Id="rId2" Type="http://schemas.openxmlformats.org/officeDocument/2006/relationships/chart" Target="../charts/chart15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7.xml"/><Relationship Id="rId2" Type="http://schemas.openxmlformats.org/officeDocument/2006/relationships/chart" Target="../charts/chart15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0.xml"/><Relationship Id="rId2" Type="http://schemas.openxmlformats.org/officeDocument/2006/relationships/chart" Target="../charts/chart15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3.xml"/><Relationship Id="rId2" Type="http://schemas.openxmlformats.org/officeDocument/2006/relationships/chart" Target="../charts/chart16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6.xml"/><Relationship Id="rId2" Type="http://schemas.openxmlformats.org/officeDocument/2006/relationships/chart" Target="../charts/chart16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9.xml"/><Relationship Id="rId2" Type="http://schemas.openxmlformats.org/officeDocument/2006/relationships/chart" Target="../charts/chart16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2.xml"/><Relationship Id="rId2" Type="http://schemas.openxmlformats.org/officeDocument/2006/relationships/chart" Target="../charts/chart17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5.xml"/><Relationship Id="rId2" Type="http://schemas.openxmlformats.org/officeDocument/2006/relationships/chart" Target="../charts/chart17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8.xml"/><Relationship Id="rId2" Type="http://schemas.openxmlformats.org/officeDocument/2006/relationships/chart" Target="../charts/chart17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1.xml"/><Relationship Id="rId2" Type="http://schemas.openxmlformats.org/officeDocument/2006/relationships/chart" Target="../charts/chart18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4.xml"/><Relationship Id="rId2" Type="http://schemas.openxmlformats.org/officeDocument/2006/relationships/chart" Target="../charts/chart18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7.xml"/><Relationship Id="rId2" Type="http://schemas.openxmlformats.org/officeDocument/2006/relationships/chart" Target="../charts/chart18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0.xml"/><Relationship Id="rId2" Type="http://schemas.openxmlformats.org/officeDocument/2006/relationships/chart" Target="../charts/chart18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3.xml"/><Relationship Id="rId2" Type="http://schemas.openxmlformats.org/officeDocument/2006/relationships/chart" Target="../charts/chart19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6.xml"/><Relationship Id="rId2" Type="http://schemas.openxmlformats.org/officeDocument/2006/relationships/chart" Target="../charts/chart19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9.xml"/><Relationship Id="rId2" Type="http://schemas.openxmlformats.org/officeDocument/2006/relationships/chart" Target="../charts/chart19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0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2.xml"/><Relationship Id="rId2" Type="http://schemas.openxmlformats.org/officeDocument/2006/relationships/chart" Target="../charts/chart20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0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5.xml"/><Relationship Id="rId2" Type="http://schemas.openxmlformats.org/officeDocument/2006/relationships/chart" Target="../charts/chart20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0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8.xml"/><Relationship Id="rId2" Type="http://schemas.openxmlformats.org/officeDocument/2006/relationships/chart" Target="../charts/chart20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0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1.xml"/><Relationship Id="rId2" Type="http://schemas.openxmlformats.org/officeDocument/2006/relationships/chart" Target="../charts/chart2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4.xml"/><Relationship Id="rId2" Type="http://schemas.openxmlformats.org/officeDocument/2006/relationships/chart" Target="../charts/chart2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7.xml"/><Relationship Id="rId2" Type="http://schemas.openxmlformats.org/officeDocument/2006/relationships/chart" Target="../charts/chart2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0.xml"/><Relationship Id="rId2" Type="http://schemas.openxmlformats.org/officeDocument/2006/relationships/chart" Target="../charts/chart2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2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3.xml"/><Relationship Id="rId2" Type="http://schemas.openxmlformats.org/officeDocument/2006/relationships/chart" Target="../charts/chart22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2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6.xml"/><Relationship Id="rId2" Type="http://schemas.openxmlformats.org/officeDocument/2006/relationships/chart" Target="../charts/chart2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2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9.xml"/><Relationship Id="rId2" Type="http://schemas.openxmlformats.org/officeDocument/2006/relationships/chart" Target="../charts/chart22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2.xml"/><Relationship Id="rId2" Type="http://schemas.openxmlformats.org/officeDocument/2006/relationships/chart" Target="../charts/chart23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5.xml"/><Relationship Id="rId2" Type="http://schemas.openxmlformats.org/officeDocument/2006/relationships/chart" Target="../charts/chart23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8.xml"/><Relationship Id="rId2" Type="http://schemas.openxmlformats.org/officeDocument/2006/relationships/chart" Target="../charts/chart23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1.xml"/><Relationship Id="rId2" Type="http://schemas.openxmlformats.org/officeDocument/2006/relationships/chart" Target="../charts/chart24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4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4.xml"/><Relationship Id="rId2" Type="http://schemas.openxmlformats.org/officeDocument/2006/relationships/chart" Target="../charts/chart24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4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7.xml"/><Relationship Id="rId2" Type="http://schemas.openxmlformats.org/officeDocument/2006/relationships/chart" Target="../charts/chart24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4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0.xml"/><Relationship Id="rId2" Type="http://schemas.openxmlformats.org/officeDocument/2006/relationships/chart" Target="../charts/chart24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3.xml"/><Relationship Id="rId2" Type="http://schemas.openxmlformats.org/officeDocument/2006/relationships/chart" Target="../charts/chart25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4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6.xml"/><Relationship Id="rId2" Type="http://schemas.openxmlformats.org/officeDocument/2006/relationships/chart" Target="../charts/chart25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9.xml"/><Relationship Id="rId2" Type="http://schemas.openxmlformats.org/officeDocument/2006/relationships/chart" Target="../charts/chart25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60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2.xml"/><Relationship Id="rId2" Type="http://schemas.openxmlformats.org/officeDocument/2006/relationships/chart" Target="../charts/chart26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6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5.xml"/><Relationship Id="rId2" Type="http://schemas.openxmlformats.org/officeDocument/2006/relationships/chart" Target="../charts/chart26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6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8.xml"/><Relationship Id="rId2" Type="http://schemas.openxmlformats.org/officeDocument/2006/relationships/chart" Target="../charts/chart26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69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1.xml"/><Relationship Id="rId2" Type="http://schemas.openxmlformats.org/officeDocument/2006/relationships/chart" Target="../charts/chart27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7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4.xml"/><Relationship Id="rId2" Type="http://schemas.openxmlformats.org/officeDocument/2006/relationships/chart" Target="../charts/chart27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7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7.xml"/><Relationship Id="rId2" Type="http://schemas.openxmlformats.org/officeDocument/2006/relationships/chart" Target="../charts/chart27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7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0.xml"/><Relationship Id="rId2" Type="http://schemas.openxmlformats.org/officeDocument/2006/relationships/chart" Target="../charts/chart27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8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3.xml"/><Relationship Id="rId2" Type="http://schemas.openxmlformats.org/officeDocument/2006/relationships/chart" Target="../charts/chart28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8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6.xml"/><Relationship Id="rId2" Type="http://schemas.openxmlformats.org/officeDocument/2006/relationships/chart" Target="../charts/chart28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8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9.xml"/><Relationship Id="rId2" Type="http://schemas.openxmlformats.org/officeDocument/2006/relationships/chart" Target="../charts/chart28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90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2.xml"/><Relationship Id="rId2" Type="http://schemas.openxmlformats.org/officeDocument/2006/relationships/chart" Target="../charts/chart29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9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5.xml"/><Relationship Id="rId2" Type="http://schemas.openxmlformats.org/officeDocument/2006/relationships/chart" Target="../charts/chart29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96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8.xml"/><Relationship Id="rId2" Type="http://schemas.openxmlformats.org/officeDocument/2006/relationships/chart" Target="../charts/chart29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99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1.xml"/><Relationship Id="rId2" Type="http://schemas.openxmlformats.org/officeDocument/2006/relationships/chart" Target="../charts/chart30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0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4.xml"/><Relationship Id="rId2" Type="http://schemas.openxmlformats.org/officeDocument/2006/relationships/chart" Target="../charts/chart30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0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7.xml"/><Relationship Id="rId2" Type="http://schemas.openxmlformats.org/officeDocument/2006/relationships/chart" Target="../charts/chart30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08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0.xml"/><Relationship Id="rId2" Type="http://schemas.openxmlformats.org/officeDocument/2006/relationships/chart" Target="../charts/chart30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1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3.xml"/><Relationship Id="rId2" Type="http://schemas.openxmlformats.org/officeDocument/2006/relationships/chart" Target="../charts/chart3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1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6.xml"/><Relationship Id="rId2" Type="http://schemas.openxmlformats.org/officeDocument/2006/relationships/chart" Target="../charts/chart3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1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9.xml"/><Relationship Id="rId2" Type="http://schemas.openxmlformats.org/officeDocument/2006/relationships/chart" Target="../charts/chart3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20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2.xml"/><Relationship Id="rId2" Type="http://schemas.openxmlformats.org/officeDocument/2006/relationships/chart" Target="../charts/chart3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2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5.xml"/><Relationship Id="rId2" Type="http://schemas.openxmlformats.org/officeDocument/2006/relationships/chart" Target="../charts/chart32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26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8.xml"/><Relationship Id="rId2" Type="http://schemas.openxmlformats.org/officeDocument/2006/relationships/chart" Target="../charts/chart32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29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1.xml"/><Relationship Id="rId2" Type="http://schemas.openxmlformats.org/officeDocument/2006/relationships/chart" Target="../charts/chart33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3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4.xml"/><Relationship Id="rId2" Type="http://schemas.openxmlformats.org/officeDocument/2006/relationships/chart" Target="../charts/chart33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3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7.xml"/><Relationship Id="rId2" Type="http://schemas.openxmlformats.org/officeDocument/2006/relationships/chart" Target="../charts/chart33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38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0.xml"/><Relationship Id="rId2" Type="http://schemas.openxmlformats.org/officeDocument/2006/relationships/chart" Target="../charts/chart33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41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3.xml"/><Relationship Id="rId2" Type="http://schemas.openxmlformats.org/officeDocument/2006/relationships/chart" Target="../charts/chart34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44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6.xml"/><Relationship Id="rId2" Type="http://schemas.openxmlformats.org/officeDocument/2006/relationships/chart" Target="../charts/chart34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4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9.xml"/><Relationship Id="rId2" Type="http://schemas.openxmlformats.org/officeDocument/2006/relationships/chart" Target="../charts/chart34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50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2.xml"/><Relationship Id="rId2" Type="http://schemas.openxmlformats.org/officeDocument/2006/relationships/chart" Target="../charts/chart35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53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5.xml"/><Relationship Id="rId2" Type="http://schemas.openxmlformats.org/officeDocument/2006/relationships/chart" Target="../charts/chart35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56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8.xml"/><Relationship Id="rId2" Type="http://schemas.openxmlformats.org/officeDocument/2006/relationships/chart" Target="../charts/chart35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59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1.xml"/><Relationship Id="rId2" Type="http://schemas.openxmlformats.org/officeDocument/2006/relationships/chart" Target="../charts/chart36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6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4.xml"/><Relationship Id="rId2" Type="http://schemas.openxmlformats.org/officeDocument/2006/relationships/chart" Target="../charts/chart36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65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7.xml"/><Relationship Id="rId2" Type="http://schemas.openxmlformats.org/officeDocument/2006/relationships/chart" Target="../charts/chart36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68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0.xml"/><Relationship Id="rId2" Type="http://schemas.openxmlformats.org/officeDocument/2006/relationships/chart" Target="../charts/chart36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7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3.xml"/><Relationship Id="rId2" Type="http://schemas.openxmlformats.org/officeDocument/2006/relationships/chart" Target="../charts/chart37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74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6.xml"/><Relationship Id="rId2" Type="http://schemas.openxmlformats.org/officeDocument/2006/relationships/chart" Target="../charts/chart37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7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9.xml"/><Relationship Id="rId2" Type="http://schemas.openxmlformats.org/officeDocument/2006/relationships/chart" Target="../charts/chart37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80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2.xml"/><Relationship Id="rId2" Type="http://schemas.openxmlformats.org/officeDocument/2006/relationships/chart" Target="../charts/chart38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83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5.xml"/><Relationship Id="rId2" Type="http://schemas.openxmlformats.org/officeDocument/2006/relationships/chart" Target="../charts/chart38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86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8.xml"/><Relationship Id="rId2" Type="http://schemas.openxmlformats.org/officeDocument/2006/relationships/chart" Target="../charts/chart38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89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1.xml"/><Relationship Id="rId2" Type="http://schemas.openxmlformats.org/officeDocument/2006/relationships/chart" Target="../charts/chart39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9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4.xml"/><Relationship Id="rId2" Type="http://schemas.openxmlformats.org/officeDocument/2006/relationships/chart" Target="../charts/chart39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95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7.xml"/><Relationship Id="rId2" Type="http://schemas.openxmlformats.org/officeDocument/2006/relationships/chart" Target="../charts/chart39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98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0.xml"/><Relationship Id="rId2" Type="http://schemas.openxmlformats.org/officeDocument/2006/relationships/chart" Target="../charts/chart39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0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3.xml"/><Relationship Id="rId2" Type="http://schemas.openxmlformats.org/officeDocument/2006/relationships/chart" Target="../charts/chart40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04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6.xml"/><Relationship Id="rId2" Type="http://schemas.openxmlformats.org/officeDocument/2006/relationships/chart" Target="../charts/chart40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0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9.xml"/><Relationship Id="rId2" Type="http://schemas.openxmlformats.org/officeDocument/2006/relationships/chart" Target="../charts/chart40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0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2.xml"/><Relationship Id="rId2" Type="http://schemas.openxmlformats.org/officeDocument/2006/relationships/chart" Target="../charts/chart4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3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5.xml"/><Relationship Id="rId2" Type="http://schemas.openxmlformats.org/officeDocument/2006/relationships/chart" Target="../charts/chart4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6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8.xml"/><Relationship Id="rId2" Type="http://schemas.openxmlformats.org/officeDocument/2006/relationships/chart" Target="../charts/chart4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9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1.xml"/><Relationship Id="rId2" Type="http://schemas.openxmlformats.org/officeDocument/2006/relationships/chart" Target="../charts/chart4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2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4.xml"/><Relationship Id="rId2" Type="http://schemas.openxmlformats.org/officeDocument/2006/relationships/chart" Target="../charts/chart4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25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7.xml"/><Relationship Id="rId2" Type="http://schemas.openxmlformats.org/officeDocument/2006/relationships/chart" Target="../charts/chart42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28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0.xml"/><Relationship Id="rId2" Type="http://schemas.openxmlformats.org/officeDocument/2006/relationships/chart" Target="../charts/chart42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3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3.xml"/><Relationship Id="rId2" Type="http://schemas.openxmlformats.org/officeDocument/2006/relationships/chart" Target="../charts/chart43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34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6.xml"/><Relationship Id="rId2" Type="http://schemas.openxmlformats.org/officeDocument/2006/relationships/chart" Target="../charts/chart43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3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9.xml"/><Relationship Id="rId2" Type="http://schemas.openxmlformats.org/officeDocument/2006/relationships/chart" Target="../charts/chart43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40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2.xml"/><Relationship Id="rId2" Type="http://schemas.openxmlformats.org/officeDocument/2006/relationships/chart" Target="../charts/chart44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43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5.xml"/><Relationship Id="rId2" Type="http://schemas.openxmlformats.org/officeDocument/2006/relationships/chart" Target="../charts/chart44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46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8.xml"/><Relationship Id="rId2" Type="http://schemas.openxmlformats.org/officeDocument/2006/relationships/chart" Target="../charts/chart44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49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1.xml"/><Relationship Id="rId2" Type="http://schemas.openxmlformats.org/officeDocument/2006/relationships/chart" Target="../charts/chart45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5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4.xml"/><Relationship Id="rId2" Type="http://schemas.openxmlformats.org/officeDocument/2006/relationships/chart" Target="../charts/chart45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55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7.xml"/><Relationship Id="rId2" Type="http://schemas.openxmlformats.org/officeDocument/2006/relationships/chart" Target="../charts/chart45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58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0.xml"/><Relationship Id="rId2" Type="http://schemas.openxmlformats.org/officeDocument/2006/relationships/chart" Target="../charts/chart45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6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3.xml"/><Relationship Id="rId2" Type="http://schemas.openxmlformats.org/officeDocument/2006/relationships/chart" Target="../charts/chart46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64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6.xml"/><Relationship Id="rId2" Type="http://schemas.openxmlformats.org/officeDocument/2006/relationships/chart" Target="../charts/chart46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6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9.xml"/><Relationship Id="rId2" Type="http://schemas.openxmlformats.org/officeDocument/2006/relationships/chart" Target="../charts/chart46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70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2.xml"/><Relationship Id="rId2" Type="http://schemas.openxmlformats.org/officeDocument/2006/relationships/chart" Target="../charts/chart47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73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5.xml"/><Relationship Id="rId2" Type="http://schemas.openxmlformats.org/officeDocument/2006/relationships/chart" Target="../charts/chart47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76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8.xml"/><Relationship Id="rId2" Type="http://schemas.openxmlformats.org/officeDocument/2006/relationships/chart" Target="../charts/chart47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79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1.xml"/><Relationship Id="rId2" Type="http://schemas.openxmlformats.org/officeDocument/2006/relationships/chart" Target="../charts/chart48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8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4.xml"/><Relationship Id="rId2" Type="http://schemas.openxmlformats.org/officeDocument/2006/relationships/chart" Target="../charts/chart48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85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7.xml"/><Relationship Id="rId2" Type="http://schemas.openxmlformats.org/officeDocument/2006/relationships/chart" Target="../charts/chart48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88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0.xml"/><Relationship Id="rId2" Type="http://schemas.openxmlformats.org/officeDocument/2006/relationships/chart" Target="../charts/chart48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91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3.xml"/><Relationship Id="rId2" Type="http://schemas.openxmlformats.org/officeDocument/2006/relationships/chart" Target="../charts/chart49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94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6.xml"/><Relationship Id="rId2" Type="http://schemas.openxmlformats.org/officeDocument/2006/relationships/chart" Target="../charts/chart49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97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9.xml"/><Relationship Id="rId2" Type="http://schemas.openxmlformats.org/officeDocument/2006/relationships/chart" Target="../charts/chart49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00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2.xml"/><Relationship Id="rId2" Type="http://schemas.openxmlformats.org/officeDocument/2006/relationships/chart" Target="../charts/chart50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03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5.xml"/><Relationship Id="rId2" Type="http://schemas.openxmlformats.org/officeDocument/2006/relationships/chart" Target="../charts/chart50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06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8.xml"/><Relationship Id="rId2" Type="http://schemas.openxmlformats.org/officeDocument/2006/relationships/chart" Target="../charts/chart50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09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1.xml"/><Relationship Id="rId2" Type="http://schemas.openxmlformats.org/officeDocument/2006/relationships/chart" Target="../charts/chart5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1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4.xml"/><Relationship Id="rId2" Type="http://schemas.openxmlformats.org/officeDocument/2006/relationships/chart" Target="../charts/chart5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15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7.xml"/><Relationship Id="rId2" Type="http://schemas.openxmlformats.org/officeDocument/2006/relationships/chart" Target="../charts/chart5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18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0.xml"/><Relationship Id="rId2" Type="http://schemas.openxmlformats.org/officeDocument/2006/relationships/chart" Target="../charts/chart5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21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3.xml"/><Relationship Id="rId2" Type="http://schemas.openxmlformats.org/officeDocument/2006/relationships/chart" Target="../charts/chart52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24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6.xml"/><Relationship Id="rId2" Type="http://schemas.openxmlformats.org/officeDocument/2006/relationships/chart" Target="../charts/chart5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27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9.xml"/><Relationship Id="rId2" Type="http://schemas.openxmlformats.org/officeDocument/2006/relationships/chart" Target="../charts/chart52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30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2.xml"/><Relationship Id="rId2" Type="http://schemas.openxmlformats.org/officeDocument/2006/relationships/chart" Target="../charts/chart53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33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5.xml"/><Relationship Id="rId2" Type="http://schemas.openxmlformats.org/officeDocument/2006/relationships/chart" Target="../charts/chart53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36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 idx="4294967295"/>
          </p:nvPr>
        </p:nvSpPr>
        <p:spPr>
          <a:xfrm>
            <a:off x="782165" y="2936875"/>
            <a:ext cx="8418513" cy="71913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ko-KR" altLang="en-US" sz="3600" dirty="0" smtClean="0">
                <a:latin typeface="+mn-ea"/>
                <a:ea typeface="+mn-ea"/>
              </a:rPr>
              <a:t>도민만족도 조사 결과 보고서</a:t>
            </a:r>
            <a:endParaRPr lang="ko-KR" altLang="en-US" sz="3600" dirty="0">
              <a:latin typeface="+mn-ea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7126" y="2360127"/>
            <a:ext cx="532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/>
              <a:t>-2015</a:t>
            </a:r>
            <a:r>
              <a:rPr lang="ko-KR" altLang="en-US" sz="2400" dirty="0" smtClean="0"/>
              <a:t>년 직무성과평가 연구용역</a:t>
            </a:r>
            <a:r>
              <a:rPr lang="en-US" altLang="ko-KR" sz="2400" dirty="0" smtClean="0"/>
              <a:t>-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623269" y="3904233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/>
              <a:t>2015.9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2257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256584" cy="224676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세부 조사 결과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229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256584" cy="463203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조사의 목적 및 기본 정보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분석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대상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응답자 유형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조사모형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결과 분석 방안 및 방향 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세부 </a:t>
            </a:r>
            <a:r>
              <a:rPr lang="ko-KR" altLang="en-US" sz="2000" dirty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조사 결과</a:t>
            </a:r>
            <a:endParaRPr lang="en-US" altLang="ko-KR" sz="2000" dirty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91423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조사의 목적 및 기본 정보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 latinLnBrk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직무성과과제에 대한 도민만족도 조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사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는 도정의 고객중심 마인드 확산 및 도민 서비스 개선을 목적으로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총 </a:t>
            </a:r>
            <a:r>
              <a:rPr lang="en-US" altLang="ko-KR" dirty="0" smtClean="0">
                <a:latin typeface="+mn-ea"/>
              </a:rPr>
              <a:t>167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개 과제 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7517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명의 응답인원을 대상으로 </a:t>
            </a:r>
            <a:r>
              <a:rPr lang="en-US" altLang="ko-KR" dirty="0" smtClean="0">
                <a:latin typeface="+mn-ea"/>
              </a:rPr>
              <a:t>2015</a:t>
            </a:r>
            <a:r>
              <a:rPr lang="ko-KR" altLang="en-US" dirty="0" smtClean="0">
                <a:latin typeface="+mn-ea"/>
              </a:rPr>
              <a:t>년 </a:t>
            </a:r>
            <a:r>
              <a:rPr lang="en-US" altLang="ko-KR" dirty="0" smtClean="0">
                <a:latin typeface="+mn-ea"/>
              </a:rPr>
              <a:t>8</a:t>
            </a:r>
            <a:r>
              <a:rPr lang="ko-KR" altLang="en-US" dirty="0" smtClean="0">
                <a:latin typeface="+mn-ea"/>
              </a:rPr>
              <a:t>월 </a:t>
            </a:r>
            <a:r>
              <a:rPr lang="en-US" altLang="ko-KR" dirty="0" smtClean="0">
                <a:latin typeface="+mn-ea"/>
              </a:rPr>
              <a:t>13</a:t>
            </a:r>
            <a:r>
              <a:rPr lang="ko-KR" altLang="en-US" dirty="0" smtClean="0">
                <a:latin typeface="+mn-ea"/>
              </a:rPr>
              <a:t>일</a:t>
            </a:r>
            <a:r>
              <a:rPr lang="en-US" altLang="ko-KR" dirty="0" smtClean="0">
                <a:latin typeface="+mn-ea"/>
              </a:rPr>
              <a:t>~31</a:t>
            </a:r>
            <a:r>
              <a:rPr lang="ko-KR" altLang="en-US" dirty="0" smtClean="0">
                <a:latin typeface="+mn-ea"/>
              </a:rPr>
              <a:t>일까지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수행함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456635" y="1628800"/>
            <a:ext cx="4320000" cy="307264"/>
            <a:chOff x="518458" y="1583795"/>
            <a:chExt cx="4299527" cy="307264"/>
          </a:xfrm>
        </p:grpSpPr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651096" y="1583795"/>
              <a:ext cx="2034252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도민만족도조사 목적 및 대상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096222" y="1628800"/>
            <a:ext cx="4320000" cy="303160"/>
            <a:chOff x="6238213" y="1628800"/>
            <a:chExt cx="3375375" cy="303160"/>
          </a:xfrm>
        </p:grpSpPr>
        <p:sp>
          <p:nvSpPr>
            <p:cNvPr id="53" name="Text Box 7"/>
            <p:cNvSpPr txBox="1">
              <a:spLocks noChangeArrowheads="1"/>
            </p:cNvSpPr>
            <p:nvPr/>
          </p:nvSpPr>
          <p:spPr bwMode="auto">
            <a:xfrm>
              <a:off x="6783544" y="1628800"/>
              <a:ext cx="2284713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 latinLnBrk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1"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조사 내용 및 수행 방법 </a:t>
              </a:r>
              <a:endParaRPr kumimoji="1"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4" name="Line 8"/>
            <p:cNvSpPr>
              <a:spLocks noChangeShapeType="1"/>
            </p:cNvSpPr>
            <p:nvPr/>
          </p:nvSpPr>
          <p:spPr bwMode="auto">
            <a:xfrm flipV="1">
              <a:off x="6238213" y="1931960"/>
              <a:ext cx="3375375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497238"/>
              </p:ext>
            </p:extLst>
          </p:nvPr>
        </p:nvGraphicFramePr>
        <p:xfrm>
          <a:off x="595301" y="2202726"/>
          <a:ext cx="4042669" cy="4179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465"/>
                <a:gridCol w="3073204"/>
              </a:tblGrid>
              <a:tr h="112348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설문조사 목적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27" rtl="0" eaLnBrk="1" latinLnBrk="0" hangingPunct="1">
                        <a:lnSpc>
                          <a:spcPct val="14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도정의 고객중심 경영마인드 확산 및 도민 서비스 개선 방향을 제시</a:t>
                      </a:r>
                    </a:p>
                    <a:p>
                      <a:pPr marL="171450" indent="-171450" algn="l" defTabSz="914427" rtl="0" eaLnBrk="1" latinLnBrk="0" hangingPunct="1">
                        <a:lnSpc>
                          <a:spcPct val="14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급 이상 공무원의 직무성과평가에 반영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점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하고자 함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348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조사 대상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27" rtl="0" eaLnBrk="1" latinLnBrk="0" hangingPunct="1">
                        <a:lnSpc>
                          <a:spcPct val="14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2015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년 직무성과계약과제 중 사업성격이 정책수혜자 만족도 제고처럼 도민만족도 조사가 반드시 필요하다고 판단된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167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개 과제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0604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표본 및 응답인원 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27" rtl="0" eaLnBrk="1" latinLnBrk="0" hangingPunct="1">
                        <a:lnSpc>
                          <a:spcPct val="14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총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7517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200" b="0" kern="1200" baseline="300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*  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발송 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2896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명 응답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(38.5%)  </a:t>
                      </a:r>
                    </a:p>
                    <a:p>
                      <a:pPr marL="171450" marR="0" indent="-171450" algn="l" defTabSz="914427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조사 대상 과제 가운데 부서별 최소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개 정책을 확보하기 위한 최소 응답률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(35%)</a:t>
                      </a:r>
                      <a:b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이상을 대상으로 분석을 실시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638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</a:rPr>
                        <a:t>표집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 방법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27" rtl="0" eaLnBrk="1" latinLnBrk="0" hangingPunct="1">
                        <a:lnSpc>
                          <a:spcPct val="14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피평가부서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추천 대상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(6426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)+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정책서포터즈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(1091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840910"/>
              </p:ext>
            </p:extLst>
          </p:nvPr>
        </p:nvGraphicFramePr>
        <p:xfrm>
          <a:off x="5147595" y="2202726"/>
          <a:ext cx="4217254" cy="414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0763"/>
                <a:gridCol w="3236491"/>
              </a:tblGrid>
              <a:tr h="106649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조사내용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lnSpc>
                          <a:spcPct val="14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만족도 조사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정책 필요성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의견수렴도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홍보성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투명성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집행의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충실성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효과성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전반적 만족도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888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조사방법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lnSpc>
                          <a:spcPct val="14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Call back </a:t>
                      </a:r>
                      <a:r>
                        <a:rPr lang="en-US" altLang="ko-KR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url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/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이메일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/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전화 조사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171450" indent="-171450" latinLnBrk="0">
                        <a:lnSpc>
                          <a:spcPct val="140000"/>
                        </a:lnSpc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조사 방법은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Call back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url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방식에 의거한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스마트폰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설문을 원칙으로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함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indent="-171450" latinLnBrk="0">
                        <a:lnSpc>
                          <a:spcPct val="140000"/>
                        </a:lnSpc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스마트폰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설문에 적합하지 않은 응답자의 경우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전화 조사를 병행함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융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‧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복합 기획홍보를 통한 언론 홍보강화 등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 과제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182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조사 기간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lnSpc>
                          <a:spcPct val="14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2015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월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일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~8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월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31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02331" y="6439322"/>
            <a:ext cx="701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정책고객서포터즈의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경우 복수의 설문에 응답하였으며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그 결과 각 응답횟수로 집계한 표본수가 표본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pool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에 비해 인원이 많음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62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분석 대상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조사 대상과제를 내부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공무원 대상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특정수혜자 대상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일반도민 대상 등으로 분류했으며 그 통계는 다음과 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56635" y="1628800"/>
            <a:ext cx="4320000" cy="307264"/>
            <a:chOff x="456635" y="1628800"/>
            <a:chExt cx="4320000" cy="307264"/>
          </a:xfrm>
        </p:grpSpPr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594666" y="1628800"/>
              <a:ext cx="204393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분석 대상 분류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456635" y="1936064"/>
              <a:ext cx="43200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096222" y="1628800"/>
            <a:ext cx="4320000" cy="303160"/>
            <a:chOff x="5096222" y="1628800"/>
            <a:chExt cx="4320000" cy="303160"/>
          </a:xfrm>
        </p:grpSpPr>
        <p:sp>
          <p:nvSpPr>
            <p:cNvPr id="53" name="Text Box 7"/>
            <p:cNvSpPr txBox="1">
              <a:spLocks noChangeArrowheads="1"/>
            </p:cNvSpPr>
            <p:nvPr/>
          </p:nvSpPr>
          <p:spPr bwMode="auto">
            <a:xfrm>
              <a:off x="5794168" y="1628800"/>
              <a:ext cx="292410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 latinLnBrk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1"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통계</a:t>
              </a:r>
              <a:endParaRPr kumimoji="1"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4" name="Line 8"/>
            <p:cNvSpPr>
              <a:spLocks noChangeShapeType="1"/>
            </p:cNvSpPr>
            <p:nvPr/>
          </p:nvSpPr>
          <p:spPr bwMode="auto">
            <a:xfrm flipV="1">
              <a:off x="5096222" y="1931960"/>
              <a:ext cx="43200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446869" y="2553069"/>
            <a:ext cx="1165067" cy="3901061"/>
            <a:chOff x="446869" y="2553069"/>
            <a:chExt cx="1165067" cy="3901061"/>
          </a:xfrm>
        </p:grpSpPr>
        <p:sp>
          <p:nvSpPr>
            <p:cNvPr id="8" name="직사각형 7"/>
            <p:cNvSpPr/>
            <p:nvPr/>
          </p:nvSpPr>
          <p:spPr>
            <a:xfrm>
              <a:off x="446869" y="2553069"/>
              <a:ext cx="1165067" cy="85571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400" b="1" dirty="0" smtClean="0">
                  <a:solidFill>
                    <a:schemeClr val="bg1"/>
                  </a:solidFill>
                </a:rPr>
                <a:t>내부 공무원 대상사업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46869" y="3568185"/>
              <a:ext cx="1165067" cy="85571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400" b="1" dirty="0">
                  <a:solidFill>
                    <a:schemeClr val="bg1"/>
                  </a:solidFill>
                </a:rPr>
                <a:t>특정수혜자 대상 사업</a:t>
              </a: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446869" y="4583301"/>
              <a:ext cx="1165067" cy="85571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400" b="1" dirty="0">
                  <a:solidFill>
                    <a:schemeClr val="bg1"/>
                  </a:solidFill>
                </a:rPr>
                <a:t>비(非) 공무원 참여사업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46869" y="5598418"/>
              <a:ext cx="1165067" cy="85571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400" b="1" dirty="0" smtClean="0">
                  <a:solidFill>
                    <a:schemeClr val="bg1"/>
                  </a:solidFill>
                </a:rPr>
                <a:t>일반도민 대상사업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18966" y="2061642"/>
            <a:ext cx="1220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u="sng" dirty="0" smtClean="0"/>
              <a:t>과제 유형</a:t>
            </a:r>
            <a:endParaRPr lang="ko-KR" altLang="en-US" sz="1400" u="sng" dirty="0"/>
          </a:p>
        </p:txBody>
      </p:sp>
      <p:sp>
        <p:nvSpPr>
          <p:cNvPr id="22" name="TextBox 21"/>
          <p:cNvSpPr txBox="1"/>
          <p:nvPr/>
        </p:nvSpPr>
        <p:spPr>
          <a:xfrm>
            <a:off x="2606051" y="2061642"/>
            <a:ext cx="1220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u="sng" dirty="0" smtClean="0"/>
              <a:t>정의 및 예시</a:t>
            </a:r>
            <a:endParaRPr lang="ko-KR" altLang="en-US" sz="1400" u="sng" dirty="0"/>
          </a:p>
        </p:txBody>
      </p:sp>
      <p:sp>
        <p:nvSpPr>
          <p:cNvPr id="24" name="직사각형 23"/>
          <p:cNvSpPr/>
          <p:nvPr/>
        </p:nvSpPr>
        <p:spPr bwMode="auto">
          <a:xfrm>
            <a:off x="1612085" y="2553069"/>
            <a:ext cx="3208805" cy="76944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wrap="square" rtlCol="0" anchor="ctr">
            <a:spAutoFit/>
          </a:bodyPr>
          <a:lstStyle/>
          <a:p>
            <a:pPr marL="171450" indent="-171450" algn="l" latinLnBrk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부서의 업무 특성 상 도내 공무원을 정책고객으로 하는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업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dirty="0" err="1">
                <a:latin typeface="맑은 고딕" pitchFamily="50" charset="-127"/>
                <a:ea typeface="맑은 고딕" pitchFamily="50" charset="-127"/>
              </a:rPr>
              <a:t>충남형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 역량교육 체계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구축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공무원교육원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1612085" y="3568185"/>
            <a:ext cx="3208805" cy="76944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wrap="square" rtlCol="0" anchor="ctr">
            <a:spAutoFit/>
          </a:bodyPr>
          <a:lstStyle/>
          <a:p>
            <a:pPr marL="171450" indent="-171450" algn="l" latinLnBrk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도민에게 혜택을 제공하는 사업으로 수혜대상이 한정되어 있는 경우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최고품질 쌀 생산단지 소득향상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기술개발국장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1612085" y="4548014"/>
            <a:ext cx="3208805" cy="938719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wrap="square" rtlCol="0" anchor="ctr">
            <a:spAutoFit/>
          </a:bodyPr>
          <a:lstStyle/>
          <a:p>
            <a:pPr marL="171450" indent="-171450" algn="l" latinLnBrk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사업 수혜대상이 한정되어 있지 않으며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사업의 계획수립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및 집행과정에 공무원이 아닌 인원이 참여한 경우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주민과 함께하는 </a:t>
            </a:r>
            <a:r>
              <a:rPr lang="ko-KR" altLang="en-US" sz="1100" dirty="0" err="1">
                <a:latin typeface="맑은 고딕" pitchFamily="50" charset="-127"/>
                <a:ea typeface="맑은 고딕" pitchFamily="50" charset="-127"/>
              </a:rPr>
              <a:t>도랑살리기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 운동 추진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err="1" smtClean="0">
                <a:latin typeface="맑은 고딕" pitchFamily="50" charset="-127"/>
                <a:ea typeface="맑은 고딕" pitchFamily="50" charset="-127"/>
              </a:rPr>
              <a:t>물관리정책과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1612085" y="5598418"/>
            <a:ext cx="3208805" cy="76944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wrap="square" rtlCol="0" anchor="ctr">
            <a:spAutoFit/>
          </a:bodyPr>
          <a:lstStyle/>
          <a:p>
            <a:pPr marL="171450" indent="-171450" algn="l" latinLnBrk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사업 수혜대상이 한정되어 있지 않으며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 일반도민 체감도와 정책성과가 직접 결부된 경우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도민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문화 </a:t>
            </a:r>
            <a:r>
              <a:rPr lang="ko-KR" altLang="en-US" sz="1100" dirty="0" err="1">
                <a:latin typeface="맑은 고딕" pitchFamily="50" charset="-127"/>
                <a:ea typeface="맑은 고딕" pitchFamily="50" charset="-127"/>
              </a:rPr>
              <a:t>향유권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신장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문화체육관광국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1770420497"/>
              </p:ext>
            </p:extLst>
          </p:nvPr>
        </p:nvGraphicFramePr>
        <p:xfrm>
          <a:off x="5004679" y="2369419"/>
          <a:ext cx="4166407" cy="4228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직선 연결선 9"/>
          <p:cNvCxnSpPr/>
          <p:nvPr/>
        </p:nvCxnSpPr>
        <p:spPr>
          <a:xfrm>
            <a:off x="458118" y="3493294"/>
            <a:ext cx="87129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458118" y="4509294"/>
            <a:ext cx="87129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458118" y="5525294"/>
            <a:ext cx="87129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8192566" y="2500224"/>
            <a:ext cx="115212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ko-KR" altLang="en-US" sz="900" dirty="0" smtClean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개수</a:t>
            </a:r>
            <a:r>
              <a:rPr kumimoji="0" lang="en-US" altLang="ko-KR" sz="900" dirty="0" smtClean="0">
                <a:latin typeface="+mn-ea"/>
                <a:ea typeface="+mn-ea"/>
              </a:rPr>
              <a:t>, (%)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42" name="TextBox 1"/>
          <p:cNvSpPr txBox="1"/>
          <p:nvPr/>
        </p:nvSpPr>
        <p:spPr>
          <a:xfrm>
            <a:off x="7674078" y="5790777"/>
            <a:ext cx="1033251" cy="384721"/>
          </a:xfrm>
          <a:prstGeom prst="rect">
            <a:avLst/>
          </a:prstGeom>
        </p:spPr>
        <p:txBody>
          <a:bodyPr wrap="square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smtClean="0"/>
              <a:t>67, (44.3)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0261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응답자 유형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과제 유형에 따른 응답인원을 내부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고객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특정사업 수혜자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정책고객 </a:t>
            </a:r>
            <a:r>
              <a:rPr lang="ko-KR" altLang="en-US" dirty="0" err="1" smtClean="0">
                <a:solidFill>
                  <a:srgbClr val="0D0D0D"/>
                </a:solidFill>
                <a:latin typeface="+mn-ea"/>
              </a:rPr>
              <a:t>서포터즈로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 분류한 결과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정책고객 </a:t>
            </a:r>
            <a:r>
              <a:rPr lang="ko-KR" altLang="en-US" dirty="0" err="1" smtClean="0">
                <a:solidFill>
                  <a:srgbClr val="0D0D0D"/>
                </a:solidFill>
                <a:latin typeface="+mn-ea"/>
              </a:rPr>
              <a:t>서포터즈의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 응답이 가장 많음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.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또한 직업 기준으로 공무원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사무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/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관리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err="1" smtClean="0">
                <a:solidFill>
                  <a:srgbClr val="0D0D0D"/>
                </a:solidFill>
                <a:latin typeface="+mn-ea"/>
              </a:rPr>
              <a:t>농림어축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 종사자 순으로 응답 의견이 많음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56635" y="1628800"/>
            <a:ext cx="4320000" cy="307264"/>
            <a:chOff x="456635" y="1628800"/>
            <a:chExt cx="4320000" cy="307264"/>
          </a:xfrm>
        </p:grpSpPr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594666" y="1628800"/>
              <a:ext cx="204393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유형별 응답인원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456635" y="1936064"/>
              <a:ext cx="43200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096222" y="1628800"/>
            <a:ext cx="4320000" cy="303160"/>
            <a:chOff x="5096222" y="1628800"/>
            <a:chExt cx="4320000" cy="303160"/>
          </a:xfrm>
        </p:grpSpPr>
        <p:sp>
          <p:nvSpPr>
            <p:cNvPr id="53" name="Text Box 7"/>
            <p:cNvSpPr txBox="1">
              <a:spLocks noChangeArrowheads="1"/>
            </p:cNvSpPr>
            <p:nvPr/>
          </p:nvSpPr>
          <p:spPr bwMode="auto">
            <a:xfrm>
              <a:off x="5794168" y="1628800"/>
              <a:ext cx="292410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 latinLnBrk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1"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직업별 응답 인원</a:t>
              </a:r>
              <a:endParaRPr kumimoji="1"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4" name="Line 8"/>
            <p:cNvSpPr>
              <a:spLocks noChangeShapeType="1"/>
            </p:cNvSpPr>
            <p:nvPr/>
          </p:nvSpPr>
          <p:spPr bwMode="auto">
            <a:xfrm flipV="1">
              <a:off x="5096222" y="1931960"/>
              <a:ext cx="43200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59718" y="2061642"/>
            <a:ext cx="1391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u="sng" dirty="0" smtClean="0"/>
              <a:t>응답자 유형</a:t>
            </a:r>
            <a:endParaRPr lang="ko-KR" altLang="en-US" sz="1400" u="sng" dirty="0"/>
          </a:p>
        </p:txBody>
      </p:sp>
      <p:sp>
        <p:nvSpPr>
          <p:cNvPr id="30" name="TextBox 29"/>
          <p:cNvSpPr txBox="1"/>
          <p:nvPr/>
        </p:nvSpPr>
        <p:spPr>
          <a:xfrm>
            <a:off x="2292944" y="2061642"/>
            <a:ext cx="201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u="sng" dirty="0" smtClean="0"/>
              <a:t>상세정의 및 세부 유형</a:t>
            </a:r>
            <a:endParaRPr lang="ko-KR" altLang="en-US" sz="1400" u="sng" dirty="0"/>
          </a:p>
        </p:txBody>
      </p:sp>
      <p:sp>
        <p:nvSpPr>
          <p:cNvPr id="31" name="직사각형 30"/>
          <p:cNvSpPr/>
          <p:nvPr/>
        </p:nvSpPr>
        <p:spPr>
          <a:xfrm>
            <a:off x="673050" y="2534387"/>
            <a:ext cx="1165067" cy="111140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dirty="0" err="1" smtClean="0">
                <a:solidFill>
                  <a:schemeClr val="bg1"/>
                </a:solidFill>
              </a:rPr>
              <a:t>피평가부서</a:t>
            </a:r>
            <a:r>
              <a:rPr lang="ko-KR" altLang="en-US" sz="1400" b="1" dirty="0" smtClean="0">
                <a:solidFill>
                  <a:schemeClr val="bg1"/>
                </a:solidFill>
              </a:rPr>
              <a:t> 추천 인원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673050" y="3717826"/>
            <a:ext cx="1165067" cy="7704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400" b="1" dirty="0" smtClean="0">
                <a:solidFill>
                  <a:schemeClr val="bg1"/>
                </a:solidFill>
              </a:rPr>
              <a:t>정책고객 </a:t>
            </a:r>
            <a:r>
              <a:rPr lang="ko-KR" altLang="en-US" sz="1400" b="1" dirty="0" err="1" smtClean="0">
                <a:solidFill>
                  <a:schemeClr val="bg1"/>
                </a:solidFill>
              </a:rPr>
              <a:t>서포터즈</a:t>
            </a:r>
            <a:endParaRPr lang="ko-KR" altLang="en-US" sz="1400" b="1" dirty="0" smtClean="0">
              <a:solidFill>
                <a:schemeClr val="bg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058612" y="2534387"/>
            <a:ext cx="2485127" cy="21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atinLnBrk="0"/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1.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내부고객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도 공무원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100" b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058612" y="2853754"/>
            <a:ext cx="2485127" cy="21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atinLnBrk="0"/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2.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특정사업 수혜자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2058612" y="3141762"/>
            <a:ext cx="2485127" cy="21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atinLnBrk="0"/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3.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사업참여자</a:t>
            </a:r>
          </a:p>
        </p:txBody>
      </p:sp>
      <p:sp>
        <p:nvSpPr>
          <p:cNvPr id="36" name="직사각형 35"/>
          <p:cNvSpPr/>
          <p:nvPr/>
        </p:nvSpPr>
        <p:spPr bwMode="auto">
          <a:xfrm>
            <a:off x="2058614" y="3717826"/>
            <a:ext cx="2485126" cy="76944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wrap="square" rtlCol="0" anchor="ctr">
            <a:spAutoFit/>
          </a:bodyPr>
          <a:lstStyle/>
          <a:p>
            <a:pPr marL="171450" indent="-171450" algn="l" latinLnBrk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도 주요시책에 관한 도민 의견수렴을 위해 도지사에 의해 위촉된 </a:t>
            </a:r>
            <a:r>
              <a:rPr lang="ko-KR" altLang="en-US" sz="1100" dirty="0" err="1" smtClean="0">
                <a:latin typeface="맑은 고딕" pitchFamily="50" charset="-127"/>
                <a:ea typeface="맑은 고딕" pitchFamily="50" charset="-127"/>
              </a:rPr>
              <a:t>정책고객서포터즈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1091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명 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058612" y="3429794"/>
            <a:ext cx="2485127" cy="21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atinLnBrk="0"/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4.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일반도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민</a:t>
            </a:r>
            <a:endParaRPr lang="ko-KR" altLang="en-US" sz="1100" b="1" dirty="0" smtClean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38" name="차트 37"/>
          <p:cNvGraphicFramePr/>
          <p:nvPr>
            <p:extLst>
              <p:ext uri="{D42A27DB-BD31-4B8C-83A1-F6EECF244321}">
                <p14:modId xmlns:p14="http://schemas.microsoft.com/office/powerpoint/2010/main" val="1078901227"/>
              </p:ext>
            </p:extLst>
          </p:nvPr>
        </p:nvGraphicFramePr>
        <p:xfrm>
          <a:off x="696664" y="4927154"/>
          <a:ext cx="4166407" cy="1673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3620422" y="4927154"/>
            <a:ext cx="8693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ko-KR" altLang="en-US" sz="900" dirty="0" smtClean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명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93375" y="4599707"/>
            <a:ext cx="1446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u="sng" dirty="0" smtClean="0"/>
              <a:t>응답인원 통계</a:t>
            </a:r>
            <a:endParaRPr lang="ko-KR" altLang="en-US" sz="1400" u="sng" dirty="0"/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039212"/>
              </p:ext>
            </p:extLst>
          </p:nvPr>
        </p:nvGraphicFramePr>
        <p:xfrm>
          <a:off x="5558909" y="2534389"/>
          <a:ext cx="3394626" cy="3919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080120"/>
                <a:gridCol w="730330"/>
              </a:tblGrid>
              <a:tr h="3919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직업군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 분류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응답자 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백분율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자영업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27" rtl="0" eaLnBrk="1" fontAlgn="ctr" latinLnBrk="1" hangingPunct="1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(10.5%)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영업</a:t>
                      </a:r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서비스직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27" rtl="0" eaLnBrk="1" fontAlgn="ctr" latinLnBrk="1" hangingPunct="1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(4.0%)</a:t>
                      </a:r>
                      <a:endParaRPr lang="en-US" altLang="ko-K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사무</a:t>
                      </a:r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관리직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27" rtl="0" eaLnBrk="1" fontAlgn="ctr" latinLnBrk="1" hangingPunct="1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(19.9%)</a:t>
                      </a:r>
                      <a:endParaRPr lang="en-US" altLang="ko-K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전문직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27" rtl="0" eaLnBrk="1" fontAlgn="ctr" latinLnBrk="1" hangingPunct="1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(8.8%)</a:t>
                      </a:r>
                      <a:endParaRPr lang="en-US" altLang="ko-K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농∙임∙어∙축 종사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27" rtl="0" eaLnBrk="1" fontAlgn="ctr" latinLnBrk="1" hangingPunct="1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(19.3%)</a:t>
                      </a:r>
                      <a:endParaRPr lang="en-US" altLang="ko-K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공무원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27" rtl="0" eaLnBrk="1" fontAlgn="ctr" latinLnBrk="1" hangingPunct="1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(24.4%)</a:t>
                      </a:r>
                      <a:endParaRPr lang="en-US" altLang="ko-K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시민단체</a:t>
                      </a:r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언론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27" rtl="0" eaLnBrk="1" fontAlgn="ctr" latinLnBrk="1" hangingPunct="1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(2.8%)</a:t>
                      </a:r>
                      <a:endParaRPr lang="en-US" altLang="ko-K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27" rtl="0" eaLnBrk="1" fontAlgn="ctr" latinLnBrk="1" hangingPunct="1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(10.4%)</a:t>
                      </a:r>
                      <a:endParaRPr lang="en-US" altLang="ko-K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총계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2896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27" rtl="0" eaLnBrk="1" fontAlgn="ctr" latinLnBrk="1" hangingPunct="1"/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(100%)</a:t>
                      </a:r>
                      <a:endParaRPr lang="ko-KR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38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/>
              <a:t>조사모형 </a:t>
            </a:r>
            <a:r>
              <a:rPr lang="en-US" altLang="ko-KR" dirty="0"/>
              <a:t>– </a:t>
            </a:r>
            <a:r>
              <a:rPr lang="ko-KR" altLang="en-US" dirty="0" smtClean="0"/>
              <a:t>설문 항목 및 과제 설명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 만족도 요소를 필요성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의견수렴도 등 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7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개 항목으로 구분하였으며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이에 응답하는데 필요한 정보를 제공하기 위해 설문 대상 과제의 추진계획과 집행과정 공개내역 정보를 제공함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56635" y="1628800"/>
            <a:ext cx="4320000" cy="307264"/>
            <a:chOff x="456635" y="1628800"/>
            <a:chExt cx="4320000" cy="307264"/>
          </a:xfrm>
        </p:grpSpPr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594666" y="1628800"/>
              <a:ext cx="204393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설문 항목 및 설명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456635" y="1936064"/>
              <a:ext cx="43200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096222" y="1628800"/>
            <a:ext cx="4320000" cy="303160"/>
            <a:chOff x="5096222" y="1628800"/>
            <a:chExt cx="4320000" cy="303160"/>
          </a:xfrm>
        </p:grpSpPr>
        <p:sp>
          <p:nvSpPr>
            <p:cNvPr id="53" name="Text Box 7"/>
            <p:cNvSpPr txBox="1">
              <a:spLocks noChangeArrowheads="1"/>
            </p:cNvSpPr>
            <p:nvPr/>
          </p:nvSpPr>
          <p:spPr bwMode="auto">
            <a:xfrm>
              <a:off x="5794168" y="1628800"/>
              <a:ext cx="292410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 latinLnBrk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1"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과제 설명</a:t>
              </a:r>
              <a:endParaRPr kumimoji="1"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4" name="Line 8"/>
            <p:cNvSpPr>
              <a:spLocks noChangeShapeType="1"/>
            </p:cNvSpPr>
            <p:nvPr/>
          </p:nvSpPr>
          <p:spPr bwMode="auto">
            <a:xfrm flipV="1">
              <a:off x="5096222" y="1931960"/>
              <a:ext cx="43200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71686" y="2041897"/>
            <a:ext cx="1220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u="sng" dirty="0" smtClean="0"/>
              <a:t>항목</a:t>
            </a:r>
            <a:endParaRPr lang="ko-KR" altLang="en-US" sz="1400" u="sng" dirty="0"/>
          </a:p>
        </p:txBody>
      </p:sp>
      <p:sp>
        <p:nvSpPr>
          <p:cNvPr id="22" name="TextBox 21"/>
          <p:cNvSpPr txBox="1"/>
          <p:nvPr/>
        </p:nvSpPr>
        <p:spPr>
          <a:xfrm>
            <a:off x="2287910" y="2041897"/>
            <a:ext cx="1220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u="sng" dirty="0" smtClean="0"/>
              <a:t>설문 내용</a:t>
            </a:r>
            <a:endParaRPr lang="ko-KR" altLang="en-US" sz="1400" u="sng" dirty="0"/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151551"/>
              </p:ext>
            </p:extLst>
          </p:nvPr>
        </p:nvGraphicFramePr>
        <p:xfrm>
          <a:off x="487710" y="2392298"/>
          <a:ext cx="4288925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413"/>
                <a:gridCol w="3515512"/>
              </a:tblGrid>
              <a:tr h="426720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필요성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 정책은 충남지역의 상황에 비추어 볼 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필요성이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의견 수렴도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정책의 추진과 수립과정에서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충남도민들의 의견을 잘 반영하고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홍보성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정책의 집행과정에서 적극적이고 효율적인 홍보가 이루어지고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투명성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정책의 집행과정이 투명하게 공개되고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충실성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정책이 계획대로 충실하게 진행되고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효과성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정책의 추진으로 인해서 충분한 혜택을 받고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20">
                <a:tc rowSpan="2"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전반적 만족도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정책의 수립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집행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결과 등 모든 것을 고려할 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정책에 대해 전반적으로 만족하다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20">
                <a:tc vMerge="1">
                  <a:txBody>
                    <a:bodyPr/>
                    <a:lstStyle/>
                    <a:p>
                      <a:pPr algn="ctr" latinLnBrk="0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만족하지 않는다고 응답한 경우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그 이유는 무엇인가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주관식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" name="직사각형 40"/>
          <p:cNvSpPr/>
          <p:nvPr/>
        </p:nvSpPr>
        <p:spPr>
          <a:xfrm>
            <a:off x="456635" y="5878066"/>
            <a:ext cx="4320000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8890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만족도가 낮은 경우에 대한 원인기술을 주관식으로 요청하여 분석의 구체성 확보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270338"/>
              </p:ext>
            </p:extLst>
          </p:nvPr>
        </p:nvGraphicFramePr>
        <p:xfrm>
          <a:off x="5384254" y="2392298"/>
          <a:ext cx="3988914" cy="341280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792088"/>
                <a:gridCol w="3196826"/>
              </a:tblGrid>
              <a:tr h="63876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정책명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3600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온라인을 통한 도민의 도정참여 기회 확대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36000" anchor="ctr"/>
                </a:tc>
              </a:tr>
              <a:tr h="16623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추진계획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3600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❍ 도정참여 확대를 위한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컨텐츠</a:t>
                      </a:r>
                      <a:r>
                        <a:rPr lang="ko-KR" altLang="en-US" sz="1000" u="none" strike="noStrike" dirty="0">
                          <a:effectLst/>
                        </a:rPr>
                        <a:t> 품질 향상</a:t>
                      </a:r>
                      <a:br>
                        <a:rPr lang="ko-KR" altLang="en-US" sz="1000" u="none" strike="noStrike" dirty="0">
                          <a:effectLst/>
                        </a:rPr>
                      </a:br>
                      <a:r>
                        <a:rPr lang="ko-KR" altLang="en-US" sz="1000" u="none" strike="noStrike" dirty="0">
                          <a:effectLst/>
                        </a:rPr>
                        <a:t> </a:t>
                      </a:r>
                      <a:r>
                        <a:rPr lang="en-US" altLang="ko-KR" sz="1000" u="none" strike="noStrike" dirty="0">
                          <a:effectLst/>
                        </a:rPr>
                        <a:t>- </a:t>
                      </a:r>
                      <a:r>
                        <a:rPr lang="ko-KR" altLang="en-US" sz="1000" u="none" strike="noStrike" dirty="0">
                          <a:effectLst/>
                        </a:rPr>
                        <a:t>글쓰기</a:t>
                      </a:r>
                      <a:r>
                        <a:rPr lang="en-US" altLang="ko-KR" sz="1000" u="none" strike="noStrike" dirty="0">
                          <a:effectLst/>
                        </a:rPr>
                        <a:t>‧</a:t>
                      </a:r>
                      <a:r>
                        <a:rPr lang="ko-KR" altLang="en-US" sz="1000" u="none" strike="noStrike" dirty="0">
                          <a:effectLst/>
                        </a:rPr>
                        <a:t>사진 기술 등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콘텐츠</a:t>
                      </a:r>
                      <a:r>
                        <a:rPr lang="ko-KR" altLang="en-US" sz="1000" u="none" strike="noStrike" dirty="0">
                          <a:effectLst/>
                        </a:rPr>
                        <a:t> 편집능력 강화 교육 </a:t>
                      </a:r>
                      <a:r>
                        <a:rPr lang="en-US" altLang="ko-KR" sz="1000" u="none" strike="noStrike" dirty="0">
                          <a:effectLst/>
                        </a:rPr>
                        <a:t>2</a:t>
                      </a:r>
                      <a:r>
                        <a:rPr lang="ko-KR" altLang="en-US" sz="1000" u="none" strike="noStrike" dirty="0">
                          <a:effectLst/>
                        </a:rPr>
                        <a:t>회 실시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원고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검수제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연찬회</a:t>
                      </a:r>
                      <a:r>
                        <a:rPr lang="ko-KR" altLang="en-US" sz="1000" u="none" strike="noStrike" dirty="0">
                          <a:effectLst/>
                        </a:rPr>
                        <a:t> </a:t>
                      </a:r>
                      <a:r>
                        <a:rPr lang="en-US" altLang="ko-KR" sz="1000" u="none" strike="noStrike" dirty="0">
                          <a:effectLst/>
                        </a:rPr>
                        <a:t>1</a:t>
                      </a:r>
                      <a:r>
                        <a:rPr lang="ko-KR" altLang="en-US" sz="1000" u="none" strike="noStrike" dirty="0">
                          <a:effectLst/>
                        </a:rPr>
                        <a:t>회 개최</a:t>
                      </a:r>
                      <a:r>
                        <a:rPr lang="en-US" altLang="ko-KR" sz="1000" u="none" strike="noStrike" dirty="0">
                          <a:effectLst/>
                        </a:rPr>
                        <a:t>,</a:t>
                      </a:r>
                      <a:br>
                        <a:rPr lang="en-US" altLang="ko-KR" sz="1000" u="none" strike="noStrike" dirty="0">
                          <a:effectLst/>
                        </a:rPr>
                      </a:br>
                      <a:r>
                        <a:rPr lang="en-US" altLang="ko-KR" sz="1000" u="none" strike="noStrike" dirty="0">
                          <a:effectLst/>
                        </a:rPr>
                        <a:t>   </a:t>
                      </a:r>
                      <a:r>
                        <a:rPr lang="ko-KR" altLang="en-US" sz="1000" u="none" strike="noStrike" dirty="0">
                          <a:effectLst/>
                        </a:rPr>
                        <a:t>우수리포터 표창</a:t>
                      </a:r>
                      <a:br>
                        <a:rPr lang="ko-KR" altLang="en-US" sz="1000" u="none" strike="noStrike" dirty="0">
                          <a:effectLst/>
                        </a:rPr>
                      </a:br>
                      <a:r>
                        <a:rPr lang="ko-KR" altLang="en-US" sz="1000" u="none" strike="noStrike" dirty="0">
                          <a:effectLst/>
                        </a:rPr>
                        <a:t>❍ </a:t>
                      </a:r>
                      <a:r>
                        <a:rPr lang="en-US" altLang="ko-KR" sz="1000" u="none" strike="noStrike" dirty="0">
                          <a:effectLst/>
                        </a:rPr>
                        <a:t>SNS(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트위터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페이스북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카카오스토리</a:t>
                      </a:r>
                      <a:r>
                        <a:rPr lang="en-US" altLang="ko-KR" sz="1000" u="none" strike="noStrike" dirty="0">
                          <a:effectLst/>
                        </a:rPr>
                        <a:t>) </a:t>
                      </a:r>
                      <a:r>
                        <a:rPr lang="ko-KR" altLang="en-US" sz="1000" u="none" strike="noStrike" dirty="0">
                          <a:effectLst/>
                        </a:rPr>
                        <a:t>구독자 수 증대</a:t>
                      </a:r>
                      <a:br>
                        <a:rPr lang="ko-KR" altLang="en-US" sz="1000" u="none" strike="noStrike" dirty="0">
                          <a:effectLst/>
                        </a:rPr>
                      </a:br>
                      <a:r>
                        <a:rPr lang="ko-KR" altLang="en-US" sz="1000" u="none" strike="noStrike" dirty="0">
                          <a:effectLst/>
                        </a:rPr>
                        <a:t> </a:t>
                      </a:r>
                      <a:r>
                        <a:rPr lang="en-US" altLang="ko-KR" sz="1000" u="none" strike="noStrike" dirty="0">
                          <a:effectLst/>
                        </a:rPr>
                        <a:t>- </a:t>
                      </a:r>
                      <a:r>
                        <a:rPr lang="ko-KR" altLang="en-US" sz="1000" u="none" strike="noStrike" dirty="0">
                          <a:effectLst/>
                        </a:rPr>
                        <a:t>도정 주요시책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이슈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현안 등에 대한 다양한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콘텐츠</a:t>
                      </a:r>
                      <a:r>
                        <a:rPr lang="ko-KR" altLang="en-US" sz="1000" u="none" strike="noStrike" dirty="0">
                          <a:effectLst/>
                        </a:rPr>
                        <a:t> 제작하여 도 공식 미디어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온라인</a:t>
                      </a:r>
                      <a:r>
                        <a:rPr lang="en-US" altLang="ko-KR" sz="1000" u="none" strike="noStrike" dirty="0">
                          <a:effectLst/>
                        </a:rPr>
                        <a:t>)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페이스북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트위터</a:t>
                      </a:r>
                      <a:r>
                        <a:rPr lang="ko-KR" altLang="en-US" sz="1000" u="none" strike="noStrike" dirty="0">
                          <a:effectLst/>
                        </a:rPr>
                        <a:t> 등 </a:t>
                      </a:r>
                      <a:r>
                        <a:rPr lang="en-US" altLang="ko-KR" sz="1000" u="none" strike="noStrike" dirty="0">
                          <a:effectLst/>
                        </a:rPr>
                        <a:t>SNS</a:t>
                      </a:r>
                      <a:r>
                        <a:rPr lang="ko-KR" altLang="en-US" sz="1000" u="none" strike="noStrike" dirty="0">
                          <a:effectLst/>
                        </a:rPr>
                        <a:t>에 제공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도민과 소통강화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36000" anchor="ctr"/>
                </a:tc>
              </a:tr>
              <a:tr h="1111702">
                <a:tc>
                  <a:txBody>
                    <a:bodyPr/>
                    <a:lstStyle/>
                    <a:p>
                      <a:pPr marL="0" marR="0" indent="0" algn="ctr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집행과정 공개내역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3600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충남넷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도 홈페이지</a:t>
                      </a:r>
                      <a:r>
                        <a:rPr lang="en-US" altLang="ko-KR" sz="1000" u="none" strike="noStrike" dirty="0">
                          <a:effectLst/>
                        </a:rPr>
                        <a:t>) &gt; </a:t>
                      </a:r>
                      <a:r>
                        <a:rPr lang="ko-KR" altLang="en-US" sz="1000" u="none" strike="noStrike" dirty="0">
                          <a:effectLst/>
                        </a:rPr>
                        <a:t>소통 </a:t>
                      </a:r>
                      <a:r>
                        <a:rPr lang="en-US" altLang="ko-KR" sz="1000" u="none" strike="noStrike" dirty="0">
                          <a:effectLst/>
                        </a:rPr>
                        <a:t>&gt;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생생뉴스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도정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의정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시군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영상</a:t>
                      </a:r>
                      <a:r>
                        <a:rPr lang="en-US" altLang="ko-KR" sz="1000" u="none" strike="noStrike" dirty="0">
                          <a:effectLst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</a:rPr>
                        <a:t>지역신문뉴스 등</a:t>
                      </a:r>
                      <a:r>
                        <a:rPr lang="en-US" altLang="ko-KR" sz="1000" u="none" strike="noStrike" dirty="0">
                          <a:effectLst/>
                        </a:rPr>
                        <a:t>)</a:t>
                      </a:r>
                      <a:br>
                        <a:rPr lang="en-US" altLang="ko-KR" sz="1000" u="none" strike="noStrike" dirty="0">
                          <a:effectLst/>
                        </a:rPr>
                      </a:br>
                      <a:r>
                        <a:rPr lang="ko-KR" altLang="en-US" sz="1000" u="none" strike="noStrike" dirty="0" err="1">
                          <a:effectLst/>
                        </a:rPr>
                        <a:t>블로그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</a:rPr>
                        <a:t>뉴스</a:t>
                      </a:r>
                      <a:r>
                        <a:rPr lang="en-US" altLang="ko-KR" sz="1000" u="none" strike="noStrike" dirty="0">
                          <a:effectLst/>
                        </a:rPr>
                        <a:t>) : </a:t>
                      </a:r>
                      <a:r>
                        <a:rPr lang="en-US" altLang="ko-KR" sz="1000" u="none" strike="noStrike" dirty="0">
                          <a:effectLst/>
                          <a:hlinkClick r:id="rId2"/>
                        </a:rPr>
                        <a:t>http://</a:t>
                      </a:r>
                      <a:r>
                        <a:rPr lang="en-US" altLang="ko-KR" sz="1000" u="none" strike="noStrike" dirty="0" smtClean="0">
                          <a:effectLst/>
                          <a:hlinkClick r:id="rId2"/>
                        </a:rPr>
                        <a:t>blog.naver.com/sinmunman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  </a:t>
                      </a:r>
                      <a:r>
                        <a:rPr lang="en-US" altLang="ko-KR" sz="1000" u="none" strike="noStrike" dirty="0">
                          <a:effectLst/>
                        </a:rPr>
                        <a:t/>
                      </a:r>
                      <a:br>
                        <a:rPr lang="en-US" altLang="ko-KR" sz="1000" u="none" strike="noStrike" dirty="0">
                          <a:effectLst/>
                        </a:rPr>
                      </a:br>
                      <a:r>
                        <a:rPr lang="ko-KR" altLang="en-US" sz="1000" u="none" strike="noStrike" dirty="0" err="1">
                          <a:effectLst/>
                        </a:rPr>
                        <a:t>트위터</a:t>
                      </a:r>
                      <a:r>
                        <a:rPr lang="ko-KR" altLang="en-US" sz="1000" u="none" strike="noStrike" dirty="0">
                          <a:effectLst/>
                        </a:rPr>
                        <a:t> </a:t>
                      </a:r>
                      <a:r>
                        <a:rPr lang="en-US" altLang="ko-KR" sz="1000" u="none" strike="noStrike" dirty="0">
                          <a:effectLst/>
                        </a:rPr>
                        <a:t>: </a:t>
                      </a:r>
                      <a:r>
                        <a:rPr lang="en-US" altLang="ko-KR" sz="1000" u="none" strike="noStrike" dirty="0">
                          <a:effectLst/>
                          <a:hlinkClick r:id="rId3"/>
                        </a:rPr>
                        <a:t>https://</a:t>
                      </a:r>
                      <a:r>
                        <a:rPr lang="en-US" altLang="ko-KR" sz="1000" u="none" strike="noStrike" dirty="0" smtClean="0">
                          <a:effectLst/>
                          <a:hlinkClick r:id="rId3"/>
                        </a:rPr>
                        <a:t>mobile.twitter.com/echungnam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  </a:t>
                      </a:r>
                      <a:r>
                        <a:rPr lang="en-US" altLang="ko-KR" sz="1000" u="none" strike="noStrike" dirty="0">
                          <a:effectLst/>
                        </a:rPr>
                        <a:t/>
                      </a:r>
                      <a:br>
                        <a:rPr lang="en-US" altLang="ko-KR" sz="1000" u="none" strike="noStrike" dirty="0">
                          <a:effectLst/>
                        </a:rPr>
                      </a:br>
                      <a:r>
                        <a:rPr lang="ko-KR" altLang="en-US" sz="1000" u="none" strike="noStrike" dirty="0">
                          <a:effectLst/>
                        </a:rPr>
                        <a:t>카카오스토리 </a:t>
                      </a:r>
                      <a:r>
                        <a:rPr lang="en-US" altLang="ko-KR" sz="1000" u="none" strike="noStrike" dirty="0">
                          <a:effectLst/>
                        </a:rPr>
                        <a:t>: </a:t>
                      </a:r>
                      <a:r>
                        <a:rPr lang="en-US" altLang="ko-KR" sz="1000" u="none" strike="noStrike" dirty="0">
                          <a:effectLst/>
                          <a:hlinkClick r:id="rId4"/>
                        </a:rPr>
                        <a:t>https://story.kakao.com/#</a:t>
                      </a:r>
                      <a:r>
                        <a:rPr lang="en-US" altLang="ko-KR" sz="1000" u="none" strike="noStrike" dirty="0" smtClean="0">
                          <a:effectLst/>
                          <a:hlinkClick r:id="rId4"/>
                        </a:rPr>
                        <a:t>ch/chungnam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 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36000" anchor="ctr"/>
                </a:tc>
              </a:tr>
            </a:tbl>
          </a:graphicData>
        </a:graphic>
      </p:graphicFrame>
      <p:cxnSp>
        <p:nvCxnSpPr>
          <p:cNvPr id="12" name="직선 화살표 연결선 11"/>
          <p:cNvCxnSpPr/>
          <p:nvPr/>
        </p:nvCxnSpPr>
        <p:spPr>
          <a:xfrm>
            <a:off x="4776635" y="2637706"/>
            <a:ext cx="607619" cy="1224136"/>
          </a:xfrm>
          <a:prstGeom prst="straightConnector1">
            <a:avLst/>
          </a:prstGeom>
          <a:ln cap="rnd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/>
          <p:nvPr/>
        </p:nvCxnSpPr>
        <p:spPr>
          <a:xfrm>
            <a:off x="4776635" y="2997746"/>
            <a:ext cx="607619" cy="864096"/>
          </a:xfrm>
          <a:prstGeom prst="straightConnector1">
            <a:avLst/>
          </a:prstGeom>
          <a:ln cap="rnd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4776635" y="3501802"/>
            <a:ext cx="607619" cy="1728192"/>
          </a:xfrm>
          <a:prstGeom prst="straightConnector1">
            <a:avLst/>
          </a:prstGeom>
          <a:ln cap="rnd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>
            <a:off x="4776635" y="3861842"/>
            <a:ext cx="607619" cy="1368152"/>
          </a:xfrm>
          <a:prstGeom prst="straightConnector1">
            <a:avLst/>
          </a:prstGeom>
          <a:ln cap="rnd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/>
          <p:nvPr/>
        </p:nvCxnSpPr>
        <p:spPr>
          <a:xfrm>
            <a:off x="4776635" y="4331840"/>
            <a:ext cx="607619" cy="898154"/>
          </a:xfrm>
          <a:prstGeom prst="straightConnector1">
            <a:avLst/>
          </a:prstGeom>
          <a:ln cap="rnd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/>
          <p:cNvCxnSpPr/>
          <p:nvPr/>
        </p:nvCxnSpPr>
        <p:spPr>
          <a:xfrm flipV="1">
            <a:off x="4776635" y="3861842"/>
            <a:ext cx="607619" cy="864097"/>
          </a:xfrm>
          <a:prstGeom prst="straightConnector1">
            <a:avLst/>
          </a:prstGeom>
          <a:ln cap="rnd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/>
          <p:nvPr/>
        </p:nvCxnSpPr>
        <p:spPr>
          <a:xfrm flipV="1">
            <a:off x="4776635" y="3861842"/>
            <a:ext cx="607619" cy="1512168"/>
          </a:xfrm>
          <a:prstGeom prst="straightConnector1">
            <a:avLst/>
          </a:prstGeom>
          <a:ln cap="rnd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/>
          <p:nvPr/>
        </p:nvCxnSpPr>
        <p:spPr>
          <a:xfrm flipV="1">
            <a:off x="4776635" y="5229994"/>
            <a:ext cx="607619" cy="144016"/>
          </a:xfrm>
          <a:prstGeom prst="straightConnector1">
            <a:avLst/>
          </a:prstGeom>
          <a:ln cap="rnd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5384254" y="5878066"/>
            <a:ext cx="3960440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8890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설문응답에 필요한 정보를 확보할 수 있도록 과제설명을 추진계획 및 집행과정 공개내역으로 구성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8" name="Rectangle 63"/>
          <p:cNvSpPr>
            <a:spLocks noChangeArrowheads="1"/>
          </p:cNvSpPr>
          <p:nvPr/>
        </p:nvSpPr>
        <p:spPr bwMode="auto">
          <a:xfrm>
            <a:off x="8580784" y="2236333"/>
            <a:ext cx="763910" cy="283542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en-US" altLang="ko-KR" sz="1050" dirty="0">
                <a:solidFill>
                  <a:srgbClr val="FF0000"/>
                </a:solidFill>
                <a:latin typeface="Arial" charset="0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40225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조사모형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측정 모델 및 점수산출 방법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 smtClean="0">
                <a:latin typeface="+mn-ea"/>
              </a:rPr>
              <a:t>설문 항목 별 </a:t>
            </a:r>
            <a:r>
              <a:rPr lang="en-US" altLang="ko-KR" dirty="0" smtClean="0">
                <a:latin typeface="+mn-ea"/>
              </a:rPr>
              <a:t>5</a:t>
            </a:r>
            <a:r>
              <a:rPr lang="ko-KR" altLang="en-US" dirty="0" smtClean="0">
                <a:latin typeface="+mn-ea"/>
              </a:rPr>
              <a:t>점 척도의 </a:t>
            </a:r>
            <a:r>
              <a:rPr lang="en-US" altLang="ko-KR" dirty="0" smtClean="0">
                <a:latin typeface="+mn-ea"/>
              </a:rPr>
              <a:t>100</a:t>
            </a:r>
            <a:r>
              <a:rPr lang="ko-KR" altLang="en-US" dirty="0" smtClean="0">
                <a:latin typeface="+mn-ea"/>
              </a:rPr>
              <a:t>점 환산 값을 가중 평균하여 개별 요소 만족도를 도출하고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요소만족도와 전반적 만족도의 가중합산을 통해 종합만족도를 산출함</a:t>
            </a:r>
            <a:endParaRPr kumimoji="1" lang="ko-KR" altLang="en-US" dirty="0"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235682" y="1485578"/>
            <a:ext cx="4392488" cy="307264"/>
            <a:chOff x="518458" y="1583795"/>
            <a:chExt cx="4299527" cy="307264"/>
          </a:xfrm>
        </p:grpSpPr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370870" y="1583795"/>
              <a:ext cx="2594703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척도 및 만족도 산출 방법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656178"/>
              </p:ext>
            </p:extLst>
          </p:nvPr>
        </p:nvGraphicFramePr>
        <p:xfrm>
          <a:off x="199678" y="1918420"/>
          <a:ext cx="4500500" cy="4536504"/>
        </p:xfrm>
        <a:graphic>
          <a:graphicData uri="http://schemas.openxmlformats.org/drawingml/2006/table">
            <a:tbl>
              <a:tblPr/>
              <a:tblGrid>
                <a:gridCol w="807782"/>
                <a:gridCol w="3692718"/>
              </a:tblGrid>
              <a:tr h="2376264">
                <a:tc>
                  <a:txBody>
                    <a:bodyPr/>
                    <a:lstStyle/>
                    <a:p>
                      <a:pPr algn="ctr" fontAlgn="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척도 및 </a:t>
                      </a:r>
                      <a:endParaRPr lang="en-US" altLang="ko-KR" sz="1200" b="1" i="0" u="none" strike="noStrike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환산 방법</a:t>
                      </a:r>
                      <a:endParaRPr lang="ko-KR" altLang="en-US" sz="12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D9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만족도 측정을 위해 각 지표 및 문항별로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척도를 사용하고 이를 다시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만점으로 환산함</a:t>
                      </a:r>
                      <a:endParaRPr lang="en-US" altLang="ko-KR" sz="1200" b="0" i="0" u="none" strike="noStrike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환산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기준은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척도 점수에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곱하는 방법을 활용함</a:t>
                      </a: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240">
                <a:tc>
                  <a:txBody>
                    <a:bodyPr/>
                    <a:lstStyle/>
                    <a:p>
                      <a:pPr algn="ctr" fontAlgn="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만족도 산출방법</a:t>
                      </a:r>
                      <a:endParaRPr lang="ko-KR" altLang="en-US" sz="12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D9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altLang="ko-KR" sz="1200" b="0" i="0" u="none" strike="noStrike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indent="-17145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만족도는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척도를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점으로 환산한 값의 합을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응답자의 수로 나누어 산출함</a:t>
                      </a: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indent="-17145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altLang="ko-KR" sz="1200" b="0" i="0" u="none" strike="noStrike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496335"/>
              </p:ext>
            </p:extLst>
          </p:nvPr>
        </p:nvGraphicFramePr>
        <p:xfrm>
          <a:off x="1063774" y="2963393"/>
          <a:ext cx="35948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630"/>
                <a:gridCol w="573242"/>
                <a:gridCol w="573242"/>
                <a:gridCol w="573242"/>
                <a:gridCol w="573242"/>
                <a:gridCol w="573242"/>
              </a:tblGrid>
              <a:tr h="447161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전혀 그렇지 않다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그렇지 않은 편이다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보통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그런 편이다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매우 그렇다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728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 척도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2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 환산점수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1473842" y="5014764"/>
            <a:ext cx="2071322" cy="868085"/>
            <a:chOff x="2520844" y="4632618"/>
            <a:chExt cx="2071322" cy="8680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064056" y="5116239"/>
                  <a:ext cx="1289134" cy="3844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ko-KR" sz="1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ko-KR" sz="1400" b="0" i="1" smtClean="0">
                                <a:latin typeface="Cambria Math"/>
                              </a:rPr>
                              <m:t>             </m:t>
                            </m:r>
                            <m:r>
                              <a:rPr lang="en-US" altLang="ko-KR" sz="1400" b="0" i="1" smtClean="0">
                                <a:latin typeface="Cambria Math"/>
                                <a:ea typeface="Cambria Math"/>
                              </a:rPr>
                              <m:t>             </m:t>
                            </m:r>
                          </m:num>
                          <m:den>
                            <m:r>
                              <a:rPr lang="ko-KR" altLang="en-US" sz="1400" i="1" smtClean="0">
                                <a:latin typeface="Cambria Math"/>
                              </a:rPr>
                              <m:t>𝓃</m:t>
                            </m:r>
                          </m:den>
                        </m:f>
                      </m:oMath>
                    </m:oMathPara>
                  </a14:m>
                  <a:endParaRPr lang="ko-KR" altLang="en-US" sz="1400" dirty="0" err="1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4056" y="5116239"/>
                  <a:ext cx="1289134" cy="384464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직사각형 21"/>
                <p:cNvSpPr/>
                <p:nvPr/>
              </p:nvSpPr>
              <p:spPr>
                <a:xfrm>
                  <a:off x="2520844" y="5126599"/>
                  <a:ext cx="58003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ko-KR" altLang="en-US" sz="1400" i="1" smtClean="0">
                          <a:latin typeface="Cambria Math"/>
                          <a:ea typeface="Cambria Math"/>
                        </a:rPr>
                        <m:t>𝒳</m:t>
                      </m:r>
                      <m:r>
                        <a:rPr lang="ko-KR" altLang="en-US" sz="1400" i="1" baseline="-25000">
                          <a:latin typeface="Cambria Math"/>
                          <a:ea typeface="Cambria Math"/>
                        </a:rPr>
                        <m:t>𝒾</m:t>
                      </m:r>
                    </m:oMath>
                  </a14:m>
                  <a:r>
                    <a:rPr lang="ko-KR" altLang="en-US" sz="1400" dirty="0" smtClean="0"/>
                    <a:t> </a:t>
                  </a:r>
                  <a:r>
                    <a:rPr lang="en-US" altLang="ko-KR" sz="1400" dirty="0" smtClean="0"/>
                    <a:t>=</a:t>
                  </a:r>
                  <a:endParaRPr lang="ko-KR" altLang="en-US" sz="1400" dirty="0"/>
                </a:p>
              </p:txBody>
            </p:sp>
          </mc:Choice>
          <mc:Fallback xmlns="">
            <p:sp>
              <p:nvSpPr>
                <p:cNvPr id="22" name="직사각형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0844" y="5126599"/>
                  <a:ext cx="580031" cy="30777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1961" r="-3158" b="-17647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직선 연결선 22"/>
            <p:cNvCxnSpPr/>
            <p:nvPr/>
          </p:nvCxnSpPr>
          <p:spPr>
            <a:xfrm>
              <a:off x="2590144" y="5158103"/>
              <a:ext cx="27125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800078" y="4632618"/>
                  <a:ext cx="792088" cy="6786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ctrlPr>
                              <a:rPr lang="ko-KR" altLang="en-US" sz="140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ko-KR" altLang="en-US" sz="1400" i="1" smtClean="0">
                                <a:latin typeface="Cambria Math"/>
                              </a:rPr>
                              <m:t>𝒾</m:t>
                            </m:r>
                            <m:r>
                              <a:rPr lang="en-US" altLang="ko-KR" sz="1400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ko-KR" altLang="en-US" sz="1400" i="1" smtClean="0">
                                <a:latin typeface="Cambria Math"/>
                              </a:rPr>
                              <m:t>𝓃</m:t>
                            </m:r>
                          </m:sup>
                          <m:e>
                            <m:r>
                              <a:rPr lang="ko-KR" altLang="en-US" sz="1400" i="1" smtClean="0">
                                <a:latin typeface="Cambria Math"/>
                              </a:rPr>
                              <m:t>𝒳</m:t>
                            </m:r>
                            <m:r>
                              <a:rPr lang="ko-KR" altLang="en-US" sz="1400" i="1" baseline="-25000">
                                <a:latin typeface="Cambria Math"/>
                              </a:rPr>
                              <m:t>𝒾</m:t>
                            </m:r>
                            <m:r>
                              <a:rPr lang="en-US" altLang="ko-KR" sz="1400" b="0" i="1" smtClean="0">
                                <a:latin typeface="Cambria Math"/>
                              </a:rPr>
                              <m:t>′</m:t>
                            </m:r>
                          </m:e>
                        </m:nary>
                      </m:oMath>
                    </m:oMathPara>
                  </a14:m>
                  <a:endParaRPr lang="ko-KR" altLang="en-US" sz="1400" baseline="-25000" dirty="0" err="1" smtClean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0078" y="4632618"/>
                  <a:ext cx="792088" cy="67864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3242381" y="4808867"/>
                  <a:ext cx="57419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400" dirty="0" smtClean="0"/>
                    <a:t>20 </a:t>
                  </a:r>
                  <a14:m>
                    <m:oMath xmlns:m="http://schemas.openxmlformats.org/officeDocument/2006/math">
                      <m:r>
                        <a:rPr lang="en-US" altLang="ko-KR" sz="140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a14:m>
                  <a:endParaRPr lang="ko-KR" altLang="en-US" sz="1400" dirty="0" err="1" smtClean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2381" y="4808867"/>
                  <a:ext cx="574196" cy="30777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2105" t="-2000" b="-20000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476377" y="5780997"/>
                <a:ext cx="31157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/>
                      </a:rPr>
                      <m:t>,   </m:t>
                    </m:r>
                    <m:r>
                      <a:rPr lang="ko-KR" altLang="en-US" sz="1200" i="1" smtClean="0">
                        <a:latin typeface="Cambria Math"/>
                      </a:rPr>
                      <m:t>𝒳</m:t>
                    </m:r>
                    <m:r>
                      <a:rPr lang="ko-KR" altLang="en-US" sz="1200" i="1" baseline="-25000" smtClean="0">
                        <a:latin typeface="Cambria Math"/>
                      </a:rPr>
                      <m:t>𝒾</m:t>
                    </m:r>
                  </m:oMath>
                </a14:m>
                <a:r>
                  <a:rPr lang="en-US" altLang="ko-KR" dirty="0" smtClean="0"/>
                  <a:t>’ : </a:t>
                </a:r>
                <a:r>
                  <a:rPr lang="en-US" altLang="ko-KR" sz="1200" dirty="0" smtClean="0"/>
                  <a:t>100</a:t>
                </a:r>
                <a:r>
                  <a:rPr lang="ko-KR" altLang="en-US" sz="1200" dirty="0" smtClean="0"/>
                  <a:t>점 환산 점수</a:t>
                </a:r>
                <a:r>
                  <a:rPr lang="en-US" altLang="ko-KR" sz="1200" dirty="0" smtClean="0"/>
                  <a:t>,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/>
                      </a:rPr>
                      <m:t>𝓃</m:t>
                    </m:r>
                  </m:oMath>
                </a14:m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:</a:t>
                </a:r>
                <a:r>
                  <a:rPr lang="en-US" altLang="ko-KR" sz="1200" dirty="0" smtClean="0"/>
                  <a:t> </a:t>
                </a:r>
                <a:r>
                  <a:rPr lang="ko-KR" altLang="en-US" sz="1200" dirty="0" smtClean="0"/>
                  <a:t>응답자 수 </a:t>
                </a:r>
                <a:endParaRPr lang="ko-KR" altLang="en-US" sz="1200" dirty="0" err="1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377" y="5780997"/>
                <a:ext cx="3115789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8" name="표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113839"/>
              </p:ext>
            </p:extLst>
          </p:nvPr>
        </p:nvGraphicFramePr>
        <p:xfrm>
          <a:off x="5024214" y="1918420"/>
          <a:ext cx="4464496" cy="4536504"/>
        </p:xfrm>
        <a:graphic>
          <a:graphicData uri="http://schemas.openxmlformats.org/drawingml/2006/table">
            <a:tbl>
              <a:tblPr/>
              <a:tblGrid>
                <a:gridCol w="840093"/>
                <a:gridCol w="3624403"/>
              </a:tblGrid>
              <a:tr h="2358683">
                <a:tc>
                  <a:txBody>
                    <a:bodyPr/>
                    <a:lstStyle/>
                    <a:p>
                      <a:pPr algn="ctr" fontAlgn="t" latinLnBrk="0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만족도 모델</a:t>
                      </a:r>
                      <a:endParaRPr lang="ko-KR" altLang="en-US" sz="12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77821">
                <a:tc>
                  <a:txBody>
                    <a:bodyPr/>
                    <a:lstStyle/>
                    <a:p>
                      <a:pPr algn="ctr" fontAlgn="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가중치 산출구조</a:t>
                      </a:r>
                      <a:endParaRPr lang="ko-KR" altLang="en-US" sz="12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D9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전반적인 만족도와 요소 만족도 사이의 가중치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W1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는 각각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고정가중치를 부여함</a:t>
                      </a: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indent="-17145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요소 만족도 각 항목에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1/n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가중치를 부여한 바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최종적으로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w1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은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1/12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가중치가 부여됨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/>
                      </a:r>
                      <a:b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79" name="그룹 78"/>
          <p:cNvGrpSpPr/>
          <p:nvPr/>
        </p:nvGrpSpPr>
        <p:grpSpPr>
          <a:xfrm>
            <a:off x="5960318" y="1959328"/>
            <a:ext cx="3480038" cy="2190436"/>
            <a:chOff x="775742" y="1629594"/>
            <a:chExt cx="4190250" cy="2925784"/>
          </a:xfrm>
        </p:grpSpPr>
        <p:sp>
          <p:nvSpPr>
            <p:cNvPr id="80" name="Oval 176"/>
            <p:cNvSpPr>
              <a:spLocks noChangeArrowheads="1"/>
            </p:cNvSpPr>
            <p:nvPr/>
          </p:nvSpPr>
          <p:spPr bwMode="gray">
            <a:xfrm>
              <a:off x="2575967" y="1986567"/>
              <a:ext cx="1212850" cy="496888"/>
            </a:xfrm>
            <a:prstGeom prst="ellipse">
              <a:avLst/>
            </a:prstGeom>
            <a:solidFill>
              <a:srgbClr val="DDDDDD"/>
            </a:solidFill>
            <a:ln w="6350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>
              <a:outerShdw dist="35921" dir="2700000" algn="ctr" rotWithShape="0">
                <a:srgbClr val="C0C0C0"/>
              </a:outerShdw>
            </a:effectLst>
          </p:spPr>
          <p:txBody>
            <a:bodyPr wrap="none" lIns="0" tIns="0" rIns="0" bIns="0" anchor="ctr"/>
            <a:lstStyle/>
            <a:p>
              <a:pPr algn="ctr" defTabSz="746125" eaLnBrk="0" hangingPunct="0">
                <a:buSzPct val="70000"/>
                <a:defRPr/>
              </a:pPr>
              <a:r>
                <a:rPr kumimoji="0" lang="ko-KR" altLang="en-US" sz="1200" dirty="0">
                  <a:latin typeface="+mn-ea"/>
                </a:rPr>
                <a:t>요소만족도</a:t>
              </a:r>
            </a:p>
          </p:txBody>
        </p:sp>
        <p:sp>
          <p:nvSpPr>
            <p:cNvPr id="82" name="Rectangle 173"/>
            <p:cNvSpPr>
              <a:spLocks noChangeArrowheads="1"/>
            </p:cNvSpPr>
            <p:nvPr/>
          </p:nvSpPr>
          <p:spPr bwMode="gray">
            <a:xfrm>
              <a:off x="775742" y="1755007"/>
              <a:ext cx="842963" cy="2873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>
                  <a:latin typeface="+mn-ea"/>
                </a:rPr>
                <a:t>필요성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3" name="Rectangle 174"/>
            <p:cNvSpPr>
              <a:spLocks noChangeArrowheads="1"/>
            </p:cNvSpPr>
            <p:nvPr/>
          </p:nvSpPr>
          <p:spPr bwMode="gray">
            <a:xfrm>
              <a:off x="775742" y="2087111"/>
              <a:ext cx="842963" cy="288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>
                  <a:latin typeface="+mn-ea"/>
                </a:rPr>
                <a:t>의견수렴도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4" name="Rectangle 175"/>
            <p:cNvSpPr>
              <a:spLocks noChangeArrowheads="1"/>
            </p:cNvSpPr>
            <p:nvPr/>
          </p:nvSpPr>
          <p:spPr bwMode="gray">
            <a:xfrm>
              <a:off x="775742" y="2420803"/>
              <a:ext cx="842963" cy="2873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>
                  <a:latin typeface="+mn-ea"/>
                </a:rPr>
                <a:t>홍보성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5" name="Rectangle 181"/>
            <p:cNvSpPr>
              <a:spLocks noChangeArrowheads="1"/>
            </p:cNvSpPr>
            <p:nvPr/>
          </p:nvSpPr>
          <p:spPr bwMode="gray">
            <a:xfrm>
              <a:off x="775742" y="2752908"/>
              <a:ext cx="842963" cy="2873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>
                  <a:latin typeface="+mn-ea"/>
                </a:rPr>
                <a:t>투명성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6" name="Rectangle 182"/>
            <p:cNvSpPr>
              <a:spLocks noChangeArrowheads="1"/>
            </p:cNvSpPr>
            <p:nvPr/>
          </p:nvSpPr>
          <p:spPr bwMode="gray">
            <a:xfrm>
              <a:off x="775742" y="3085013"/>
              <a:ext cx="842963" cy="288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 dirty="0" err="1" smtClean="0">
                  <a:latin typeface="+mn-ea"/>
                </a:rPr>
                <a:t>충실성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7" name="Rectangle 183"/>
            <p:cNvSpPr>
              <a:spLocks noChangeArrowheads="1"/>
            </p:cNvSpPr>
            <p:nvPr/>
          </p:nvSpPr>
          <p:spPr bwMode="gray">
            <a:xfrm>
              <a:off x="775742" y="3418707"/>
              <a:ext cx="842963" cy="2873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 dirty="0" err="1" smtClean="0">
                  <a:latin typeface="+mn-ea"/>
                </a:rPr>
                <a:t>효과성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8" name="Oval 176"/>
            <p:cNvSpPr>
              <a:spLocks noChangeArrowheads="1"/>
            </p:cNvSpPr>
            <p:nvPr/>
          </p:nvSpPr>
          <p:spPr bwMode="gray">
            <a:xfrm>
              <a:off x="2575967" y="3771153"/>
              <a:ext cx="1212850" cy="496888"/>
            </a:xfrm>
            <a:prstGeom prst="ellipse">
              <a:avLst/>
            </a:prstGeom>
            <a:solidFill>
              <a:srgbClr val="DDDDDD"/>
            </a:solidFill>
            <a:ln w="6350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>
              <a:outerShdw dist="35921" dir="2700000" algn="ctr" rotWithShape="0">
                <a:srgbClr val="C0C0C0"/>
              </a:outerShdw>
            </a:effectLst>
          </p:spPr>
          <p:txBody>
            <a:bodyPr wrap="none" lIns="0" tIns="0" rIns="0" bIns="0" anchor="ctr"/>
            <a:lstStyle/>
            <a:p>
              <a:pPr algn="ctr" defTabSz="746125" eaLnBrk="0" hangingPunct="0">
                <a:buSzPct val="70000"/>
                <a:defRPr/>
              </a:pPr>
              <a:r>
                <a:rPr kumimoji="0" lang="ko-KR" altLang="en-US" sz="1200" dirty="0">
                  <a:latin typeface="+mn-ea"/>
                </a:rPr>
                <a:t>전반적 만족도</a:t>
              </a:r>
            </a:p>
          </p:txBody>
        </p:sp>
        <p:grpSp>
          <p:nvGrpSpPr>
            <p:cNvPr id="89" name="그룹 107"/>
            <p:cNvGrpSpPr>
              <a:grpSpLocks/>
            </p:cNvGrpSpPr>
            <p:nvPr/>
          </p:nvGrpSpPr>
          <p:grpSpPr bwMode="auto">
            <a:xfrm>
              <a:off x="1423442" y="1629594"/>
              <a:ext cx="842963" cy="1951667"/>
              <a:chOff x="7566421" y="2418606"/>
              <a:chExt cx="842963" cy="1952055"/>
            </a:xfrm>
          </p:grpSpPr>
          <p:sp>
            <p:nvSpPr>
              <p:cNvPr id="104" name="Rectangle 173"/>
              <p:cNvSpPr>
                <a:spLocks noChangeArrowheads="1"/>
              </p:cNvSpPr>
              <p:nvPr/>
            </p:nvSpPr>
            <p:spPr bwMode="gray">
              <a:xfrm>
                <a:off x="7566421" y="2418606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dirty="0" smtClean="0">
                    <a:solidFill>
                      <a:srgbClr val="FF0000"/>
                    </a:solidFill>
                    <a:latin typeface="+mn-ea"/>
                  </a:rPr>
                  <a:t>w1</a:t>
                </a:r>
                <a:endParaRPr kumimoji="0" lang="ko-KR" altLang="en-US" sz="1100" dirty="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5" name="Rectangle 174"/>
              <p:cNvSpPr>
                <a:spLocks noChangeArrowheads="1"/>
              </p:cNvSpPr>
              <p:nvPr/>
            </p:nvSpPr>
            <p:spPr bwMode="gray">
              <a:xfrm>
                <a:off x="7566421" y="2751417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w2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6" name="Rectangle 175"/>
              <p:cNvSpPr>
                <a:spLocks noChangeArrowheads="1"/>
              </p:cNvSpPr>
              <p:nvPr/>
            </p:nvSpPr>
            <p:spPr bwMode="gray">
              <a:xfrm>
                <a:off x="7566421" y="3084228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w3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7" name="Rectangle 181"/>
              <p:cNvSpPr>
                <a:spLocks noChangeArrowheads="1"/>
              </p:cNvSpPr>
              <p:nvPr/>
            </p:nvSpPr>
            <p:spPr bwMode="gray">
              <a:xfrm>
                <a:off x="7566421" y="3417039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w4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8" name="Rectangle 182"/>
              <p:cNvSpPr>
                <a:spLocks noChangeArrowheads="1"/>
              </p:cNvSpPr>
              <p:nvPr/>
            </p:nvSpPr>
            <p:spPr bwMode="gray">
              <a:xfrm>
                <a:off x="7566421" y="3749850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w5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9" name="Rectangle 183"/>
              <p:cNvSpPr>
                <a:spLocks noChangeArrowheads="1"/>
              </p:cNvSpPr>
              <p:nvPr/>
            </p:nvSpPr>
            <p:spPr bwMode="gray">
              <a:xfrm>
                <a:off x="7566421" y="4082661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w6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</p:grpSp>
        <p:sp>
          <p:nvSpPr>
            <p:cNvPr id="90" name="Rectangle 173"/>
            <p:cNvSpPr>
              <a:spLocks noChangeArrowheads="1"/>
            </p:cNvSpPr>
            <p:nvPr/>
          </p:nvSpPr>
          <p:spPr bwMode="gray">
            <a:xfrm>
              <a:off x="2791867" y="2527906"/>
              <a:ext cx="842963" cy="287338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dirty="0" smtClean="0">
                  <a:solidFill>
                    <a:srgbClr val="FF0000"/>
                  </a:solidFill>
                  <a:latin typeface="+mn-ea"/>
                </a:rPr>
                <a:t>W1 </a:t>
              </a:r>
              <a:r>
                <a:rPr kumimoji="0" lang="en-US" altLang="ko-KR" sz="1100" dirty="0">
                  <a:solidFill>
                    <a:srgbClr val="FF0000"/>
                  </a:solidFill>
                  <a:latin typeface="+mn-ea"/>
                </a:rPr>
                <a:t>: </a:t>
              </a:r>
              <a:r>
                <a:rPr kumimoji="0" lang="en-US" altLang="ko-KR" sz="1100" dirty="0" smtClean="0">
                  <a:solidFill>
                    <a:srgbClr val="FF0000"/>
                  </a:solidFill>
                  <a:latin typeface="+mn-ea"/>
                </a:rPr>
                <a:t>1/2</a:t>
              </a:r>
              <a:endParaRPr kumimoji="0" lang="ko-KR" altLang="en-US" sz="11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91" name="Rectangle 173"/>
            <p:cNvSpPr>
              <a:spLocks noChangeArrowheads="1"/>
            </p:cNvSpPr>
            <p:nvPr/>
          </p:nvSpPr>
          <p:spPr bwMode="gray">
            <a:xfrm>
              <a:off x="2782342" y="4268040"/>
              <a:ext cx="842963" cy="287338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dirty="0" smtClean="0">
                  <a:solidFill>
                    <a:srgbClr val="FF0000"/>
                  </a:solidFill>
                  <a:latin typeface="+mn-ea"/>
                </a:rPr>
                <a:t>W1 </a:t>
              </a:r>
              <a:r>
                <a:rPr kumimoji="0" lang="en-US" altLang="ko-KR" sz="1100" dirty="0">
                  <a:solidFill>
                    <a:srgbClr val="FF0000"/>
                  </a:solidFill>
                  <a:latin typeface="+mn-ea"/>
                </a:rPr>
                <a:t>: </a:t>
              </a:r>
              <a:r>
                <a:rPr kumimoji="0" lang="en-US" altLang="ko-KR" sz="1100" dirty="0" smtClean="0">
                  <a:solidFill>
                    <a:srgbClr val="FF0000"/>
                  </a:solidFill>
                  <a:latin typeface="+mn-ea"/>
                </a:rPr>
                <a:t>1/2</a:t>
              </a:r>
              <a:endParaRPr kumimoji="0" lang="ko-KR" altLang="en-US" sz="11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03" name="Oval 245"/>
            <p:cNvSpPr>
              <a:spLocks noChangeArrowheads="1"/>
            </p:cNvSpPr>
            <p:nvPr/>
          </p:nvSpPr>
          <p:spPr bwMode="auto">
            <a:xfrm>
              <a:off x="3975606" y="2671194"/>
              <a:ext cx="990386" cy="92357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338" tIns="45669" rIns="91338" bIns="45669" anchor="ctr"/>
            <a:lstStyle/>
            <a:p>
              <a:pPr algn="ctr" defTabSz="973104" fontAlgn="auto">
                <a:spcAft>
                  <a:spcPts val="0"/>
                </a:spcAft>
                <a:defRPr/>
              </a:pPr>
              <a:r>
                <a:rPr kumimoji="0" lang="ko-KR" altLang="en-US" sz="1400" dirty="0" smtClean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종합</a:t>
              </a:r>
              <a:endParaRPr kumimoji="0" lang="en-US" altLang="ko-KR" sz="140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  <a:p>
              <a:pPr algn="ctr" defTabSz="973104" fontAlgn="auto"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만족도</a:t>
              </a:r>
              <a:endParaRPr kumimoji="0" lang="en-US" altLang="ko-KR" sz="140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  <p:cxnSp>
          <p:nvCxnSpPr>
            <p:cNvPr id="93" name="꺾인 연결선 92"/>
            <p:cNvCxnSpPr>
              <a:stCxn id="82" idx="3"/>
              <a:endCxn id="80" idx="2"/>
            </p:cNvCxnSpPr>
            <p:nvPr/>
          </p:nvCxnSpPr>
          <p:spPr>
            <a:xfrm>
              <a:off x="1618705" y="1898675"/>
              <a:ext cx="957262" cy="336337"/>
            </a:xfrm>
            <a:prstGeom prst="bentConnector3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꺾인 연결선 93"/>
            <p:cNvCxnSpPr>
              <a:stCxn id="83" idx="3"/>
              <a:endCxn id="80" idx="2"/>
            </p:cNvCxnSpPr>
            <p:nvPr/>
          </p:nvCxnSpPr>
          <p:spPr>
            <a:xfrm>
              <a:off x="1618705" y="2231574"/>
              <a:ext cx="957262" cy="3438"/>
            </a:xfrm>
            <a:prstGeom prst="bentConnector3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꺾인 연결선 94"/>
            <p:cNvCxnSpPr>
              <a:stCxn id="84" idx="3"/>
              <a:endCxn id="80" idx="2"/>
            </p:cNvCxnSpPr>
            <p:nvPr/>
          </p:nvCxnSpPr>
          <p:spPr>
            <a:xfrm flipV="1">
              <a:off x="1618705" y="2235012"/>
              <a:ext cx="957262" cy="329461"/>
            </a:xfrm>
            <a:prstGeom prst="bentConnector3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꺾인 연결선 95"/>
            <p:cNvCxnSpPr>
              <a:stCxn id="85" idx="3"/>
              <a:endCxn id="80" idx="2"/>
            </p:cNvCxnSpPr>
            <p:nvPr/>
          </p:nvCxnSpPr>
          <p:spPr>
            <a:xfrm flipV="1">
              <a:off x="1618705" y="2235012"/>
              <a:ext cx="957262" cy="66156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꺾인 연결선 96"/>
            <p:cNvCxnSpPr>
              <a:stCxn id="86" idx="3"/>
              <a:endCxn id="80" idx="2"/>
            </p:cNvCxnSpPr>
            <p:nvPr/>
          </p:nvCxnSpPr>
          <p:spPr>
            <a:xfrm flipV="1">
              <a:off x="1618705" y="2235012"/>
              <a:ext cx="957262" cy="99446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꺾인 연결선 97"/>
            <p:cNvCxnSpPr>
              <a:stCxn id="87" idx="3"/>
              <a:endCxn id="80" idx="2"/>
            </p:cNvCxnSpPr>
            <p:nvPr/>
          </p:nvCxnSpPr>
          <p:spPr>
            <a:xfrm flipV="1">
              <a:off x="1618705" y="2235012"/>
              <a:ext cx="957262" cy="132736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꺾인 연결선 99"/>
            <p:cNvCxnSpPr>
              <a:stCxn id="80" idx="6"/>
              <a:endCxn id="103" idx="0"/>
            </p:cNvCxnSpPr>
            <p:nvPr/>
          </p:nvCxnSpPr>
          <p:spPr>
            <a:xfrm>
              <a:off x="3788817" y="2235012"/>
              <a:ext cx="681982" cy="436182"/>
            </a:xfrm>
            <a:prstGeom prst="bentConnector2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꺾인 연결선 100"/>
            <p:cNvCxnSpPr>
              <a:stCxn id="88" idx="6"/>
              <a:endCxn id="103" idx="4"/>
            </p:cNvCxnSpPr>
            <p:nvPr/>
          </p:nvCxnSpPr>
          <p:spPr>
            <a:xfrm flipV="1">
              <a:off x="3788817" y="3594768"/>
              <a:ext cx="681982" cy="424829"/>
            </a:xfrm>
            <a:prstGeom prst="bentConnector2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그룹 109"/>
          <p:cNvGrpSpPr/>
          <p:nvPr/>
        </p:nvGrpSpPr>
        <p:grpSpPr>
          <a:xfrm>
            <a:off x="5060458" y="1485578"/>
            <a:ext cx="4320000" cy="307264"/>
            <a:chOff x="518458" y="1583795"/>
            <a:chExt cx="4299527" cy="307264"/>
          </a:xfrm>
        </p:grpSpPr>
        <p:sp>
          <p:nvSpPr>
            <p:cNvPr id="111" name="Text Box 7"/>
            <p:cNvSpPr txBox="1">
              <a:spLocks noChangeArrowheads="1"/>
            </p:cNvSpPr>
            <p:nvPr/>
          </p:nvSpPr>
          <p:spPr bwMode="auto">
            <a:xfrm>
              <a:off x="1741068" y="1583795"/>
              <a:ext cx="185430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만족도 모델 및 가중치 산출구조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112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918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결과 분석 방안 및 방향 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산출된 도민만족도 결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과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는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과제 성격에 따른 분류작업을 통해 민선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6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기 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4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개년 계획 및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과제 기본근거 유형에 따른 성과체감도와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상하 조직간 성과체감이 어떤 방식으로 연계되는지 점검함 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08176" y="1628800"/>
            <a:ext cx="1710000" cy="308058"/>
            <a:chOff x="757743" y="1628800"/>
            <a:chExt cx="1684800" cy="308058"/>
          </a:xfrm>
        </p:grpSpPr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757743" y="1628800"/>
              <a:ext cx="1684800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자료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>
              <a:off x="828522" y="1936858"/>
              <a:ext cx="1543243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6246861" y="1629594"/>
            <a:ext cx="3416940" cy="307264"/>
            <a:chOff x="4304134" y="1629594"/>
            <a:chExt cx="5359667" cy="307264"/>
          </a:xfrm>
        </p:grpSpPr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5550497" y="1629594"/>
              <a:ext cx="2866939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분석 및 점검 결과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>
              <a:off x="4304134" y="1936858"/>
              <a:ext cx="535966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17485" y="6310114"/>
            <a:ext cx="701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p.9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도정성과 체계 및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전략연계표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참고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521425" y="3540781"/>
            <a:ext cx="1683502" cy="1440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600" b="1" dirty="0" smtClean="0">
                <a:solidFill>
                  <a:schemeClr val="bg1"/>
                </a:solidFill>
              </a:rPr>
              <a:t>과제별 만족도 평가 결과</a:t>
            </a:r>
          </a:p>
        </p:txBody>
      </p:sp>
      <p:sp>
        <p:nvSpPr>
          <p:cNvPr id="95" name="AutoShape 27"/>
          <p:cNvSpPr>
            <a:spLocks noChangeArrowheads="1"/>
          </p:cNvSpPr>
          <p:nvPr/>
        </p:nvSpPr>
        <p:spPr bwMode="gray">
          <a:xfrm rot="5400000">
            <a:off x="5671617" y="2569418"/>
            <a:ext cx="647924" cy="358551"/>
          </a:xfrm>
          <a:prstGeom prst="triangle">
            <a:avLst>
              <a:gd name="adj" fmla="val 50000"/>
            </a:avLst>
          </a:prstGeom>
          <a:solidFill>
            <a:srgbClr val="FFCC00"/>
          </a:solidFill>
          <a:ln w="12700" algn="ctr">
            <a:noFill/>
            <a:miter lim="800000"/>
            <a:headEnd/>
            <a:tailEnd/>
          </a:ln>
        </p:spPr>
        <p:txBody>
          <a:bodyPr rot="10800000" vert="eaVert" wrap="non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6" name="AutoShape 27"/>
          <p:cNvSpPr>
            <a:spLocks noChangeArrowheads="1"/>
          </p:cNvSpPr>
          <p:nvPr/>
        </p:nvSpPr>
        <p:spPr bwMode="gray">
          <a:xfrm rot="5400000">
            <a:off x="5671616" y="4081586"/>
            <a:ext cx="647923" cy="358551"/>
          </a:xfrm>
          <a:prstGeom prst="triangle">
            <a:avLst>
              <a:gd name="adj" fmla="val 50000"/>
            </a:avLst>
          </a:prstGeom>
          <a:solidFill>
            <a:srgbClr val="FFCC00"/>
          </a:solidFill>
          <a:ln w="12700" algn="ctr">
            <a:noFill/>
            <a:miter lim="800000"/>
            <a:headEnd/>
            <a:tailEnd/>
          </a:ln>
        </p:spPr>
        <p:txBody>
          <a:bodyPr rot="10800000" vert="eaVert" wrap="non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7" name="AutoShape 27"/>
          <p:cNvSpPr>
            <a:spLocks noChangeArrowheads="1"/>
          </p:cNvSpPr>
          <p:nvPr/>
        </p:nvSpPr>
        <p:spPr bwMode="gray">
          <a:xfrm rot="5400000">
            <a:off x="5671616" y="5593754"/>
            <a:ext cx="647923" cy="358551"/>
          </a:xfrm>
          <a:prstGeom prst="triangle">
            <a:avLst>
              <a:gd name="adj" fmla="val 50000"/>
            </a:avLst>
          </a:prstGeom>
          <a:solidFill>
            <a:srgbClr val="FFCC00"/>
          </a:solidFill>
          <a:ln w="12700" algn="ctr">
            <a:noFill/>
            <a:miter lim="800000"/>
            <a:headEnd/>
            <a:tailEnd/>
          </a:ln>
        </p:spPr>
        <p:txBody>
          <a:bodyPr rot="10800000" vert="eaVert" wrap="non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320358" y="2138493"/>
            <a:ext cx="3456384" cy="4244183"/>
            <a:chOff x="2647950" y="2138493"/>
            <a:chExt cx="3456384" cy="4244183"/>
          </a:xfrm>
        </p:grpSpPr>
        <p:sp>
          <p:nvSpPr>
            <p:cNvPr id="90" name="직사각형 89"/>
            <p:cNvSpPr/>
            <p:nvPr/>
          </p:nvSpPr>
          <p:spPr>
            <a:xfrm>
              <a:off x="2647950" y="2139047"/>
              <a:ext cx="1512168" cy="121929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400" b="1" dirty="0" smtClean="0">
                  <a:solidFill>
                    <a:schemeClr val="tx1"/>
                  </a:solidFill>
                </a:rPr>
                <a:t>민선</a:t>
              </a:r>
              <a:r>
                <a:rPr lang="en-US" altLang="ko-KR" sz="1400" b="1" dirty="0" smtClean="0">
                  <a:solidFill>
                    <a:schemeClr val="tx1"/>
                  </a:solidFill>
                </a:rPr>
                <a:t>6</a:t>
              </a:r>
              <a:r>
                <a:rPr lang="ko-KR" altLang="en-US" sz="1400" b="1" dirty="0" smtClean="0">
                  <a:solidFill>
                    <a:schemeClr val="tx1"/>
                  </a:solidFill>
                </a:rPr>
                <a:t>기 </a:t>
              </a:r>
              <a:endParaRPr lang="en-US" altLang="ko-KR" sz="1400" b="1" dirty="0" smtClean="0">
                <a:solidFill>
                  <a:schemeClr val="tx1"/>
                </a:solidFill>
              </a:endParaRPr>
            </a:p>
            <a:p>
              <a:pPr algn="ctr" latinLnBrk="0"/>
              <a:r>
                <a:rPr lang="en-US" altLang="ko-KR" sz="1400" b="1" dirty="0" smtClean="0">
                  <a:solidFill>
                    <a:schemeClr val="tx1"/>
                  </a:solidFill>
                </a:rPr>
                <a:t>4</a:t>
              </a:r>
              <a:r>
                <a:rPr lang="ko-KR" altLang="en-US" sz="1400" b="1" dirty="0" smtClean="0">
                  <a:solidFill>
                    <a:schemeClr val="tx1"/>
                  </a:solidFill>
                </a:rPr>
                <a:t>개년 계획 </a:t>
              </a:r>
              <a:endParaRPr lang="en-US" altLang="ko-KR" sz="1400" b="1" dirty="0" smtClean="0">
                <a:solidFill>
                  <a:schemeClr val="tx1"/>
                </a:solidFill>
              </a:endParaRPr>
            </a:p>
            <a:p>
              <a:pPr algn="ctr" latinLnBrk="0"/>
              <a:r>
                <a:rPr lang="ko-KR" altLang="en-US" sz="1400" b="1" dirty="0" smtClean="0">
                  <a:solidFill>
                    <a:schemeClr val="tx1"/>
                  </a:solidFill>
                </a:rPr>
                <a:t>성과체감도</a:t>
              </a:r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2647950" y="3651215"/>
              <a:ext cx="1512168" cy="121929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400" b="1" dirty="0" smtClean="0">
                  <a:solidFill>
                    <a:schemeClr val="tx1"/>
                  </a:solidFill>
                </a:rPr>
                <a:t>과제 기본근거 관리방식에 따른 </a:t>
              </a:r>
              <a:endParaRPr lang="en-US" altLang="ko-KR" sz="1400" b="1" dirty="0" smtClean="0">
                <a:solidFill>
                  <a:schemeClr val="tx1"/>
                </a:solidFill>
              </a:endParaRPr>
            </a:p>
            <a:p>
              <a:pPr algn="ctr" latinLnBrk="0"/>
              <a:r>
                <a:rPr lang="ko-KR" altLang="en-US" sz="1400" b="1" dirty="0" smtClean="0">
                  <a:solidFill>
                    <a:schemeClr val="tx1"/>
                  </a:solidFill>
                </a:rPr>
                <a:t>성과체감도</a:t>
              </a:r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2647950" y="5163383"/>
              <a:ext cx="1512168" cy="121929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400" b="1" dirty="0" smtClean="0">
                  <a:solidFill>
                    <a:schemeClr val="tx1"/>
                  </a:solidFill>
                </a:rPr>
                <a:t>실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맑은 고딕"/>
                  <a:ea typeface="맑은 고딕"/>
                </a:rPr>
                <a:t>∙국과 과 사이 성과체감 </a:t>
              </a:r>
              <a:endParaRPr lang="en-US" altLang="ko-KR" sz="1400" b="1" dirty="0" smtClean="0">
                <a:solidFill>
                  <a:schemeClr val="tx1"/>
                </a:solidFill>
                <a:latin typeface="맑은 고딕"/>
                <a:ea typeface="맑은 고딕"/>
              </a:endParaRPr>
            </a:p>
            <a:p>
              <a:pPr algn="ctr" latinLnBrk="0"/>
              <a:r>
                <a:rPr lang="ko-KR" altLang="en-US" sz="1400" b="1" dirty="0" smtClean="0">
                  <a:solidFill>
                    <a:schemeClr val="tx1"/>
                  </a:solidFill>
                  <a:latin typeface="맑은 고딕"/>
                  <a:ea typeface="맑은 고딕"/>
                </a:rPr>
                <a:t>연계양상 </a:t>
              </a:r>
              <a:endParaRPr lang="ko-KR" altLang="en-US" sz="14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98" name="Rectangle 9"/>
            <p:cNvSpPr>
              <a:spLocks noChangeArrowheads="1"/>
            </p:cNvSpPr>
            <p:nvPr/>
          </p:nvSpPr>
          <p:spPr bwMode="auto">
            <a:xfrm>
              <a:off x="4160118" y="2138493"/>
              <a:ext cx="1944216" cy="121929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vert="horz" wrap="square" lIns="73152" tIns="73152" rIns="73152" bIns="73152" numCol="1" anchor="ctr" anchorCtr="0" compatLnSpc="1">
              <a:prstTxWarp prst="textNoShape">
                <a:avLst/>
              </a:prstTxWarp>
            </a:bodyPr>
            <a:lstStyle/>
            <a:p>
              <a:pPr marL="82550" indent="-82550" algn="l" eaLnBrk="1" latinLnBrk="0" hangingPunct="1">
                <a:buSzPts val="1000"/>
                <a:buFont typeface="Arial" pitchFamily="34" charset="0"/>
                <a:buChar char="•"/>
              </a:pPr>
              <a:r>
                <a:rPr kumimoji="1" lang="ko-KR" altLang="en-US" sz="1200" dirty="0" smtClean="0">
                  <a:latin typeface="맑은 고딕"/>
                  <a:ea typeface="맑은 고딕"/>
                  <a:cs typeface="굴림" pitchFamily="50" charset="-127"/>
                </a:rPr>
                <a:t>민선 </a:t>
              </a:r>
              <a:r>
                <a:rPr kumimoji="1" lang="en-US" altLang="ko-KR" sz="1200" dirty="0" smtClean="0">
                  <a:latin typeface="맑은 고딕"/>
                  <a:ea typeface="맑은 고딕"/>
                  <a:cs typeface="굴림" pitchFamily="50" charset="-127"/>
                </a:rPr>
                <a:t>6</a:t>
              </a:r>
              <a:r>
                <a:rPr kumimoji="1" lang="ko-KR" altLang="en-US" sz="1200" dirty="0" smtClean="0">
                  <a:latin typeface="맑은 고딕"/>
                  <a:ea typeface="맑은 고딕"/>
                  <a:cs typeface="굴림" pitchFamily="50" charset="-127"/>
                </a:rPr>
                <a:t>기 </a:t>
              </a:r>
              <a:r>
                <a:rPr kumimoji="1" lang="en-US" altLang="ko-KR" sz="1200" dirty="0" smtClean="0">
                  <a:latin typeface="맑은 고딕"/>
                  <a:ea typeface="맑은 고딕"/>
                  <a:cs typeface="굴림" pitchFamily="50" charset="-127"/>
                </a:rPr>
                <a:t>4</a:t>
              </a:r>
              <a:r>
                <a:rPr kumimoji="1" lang="ko-KR" altLang="en-US" sz="1200" dirty="0" smtClean="0">
                  <a:latin typeface="맑은 고딕"/>
                  <a:ea typeface="맑은 고딕"/>
                  <a:cs typeface="굴림" pitchFamily="50" charset="-127"/>
                </a:rPr>
                <a:t>개년 계획인 </a:t>
              </a:r>
              <a:r>
                <a:rPr kumimoji="1" lang="en-US" altLang="ko-KR" sz="1200" dirty="0" smtClean="0">
                  <a:latin typeface="맑은 고딕"/>
                  <a:ea typeface="맑은 고딕"/>
                  <a:cs typeface="굴림" pitchFamily="50" charset="-127"/>
                </a:rPr>
                <a:t>‘3+3 </a:t>
              </a:r>
              <a:r>
                <a:rPr kumimoji="1" lang="ko-KR" altLang="en-US" sz="1200" dirty="0" smtClean="0">
                  <a:latin typeface="맑은 고딕"/>
                  <a:ea typeface="맑은 고딕"/>
                  <a:cs typeface="굴림" pitchFamily="50" charset="-127"/>
                </a:rPr>
                <a:t>행복삶터</a:t>
              </a:r>
              <a:r>
                <a:rPr kumimoji="1" lang="en-US" altLang="ko-KR" sz="1200" dirty="0" smtClean="0">
                  <a:latin typeface="맑은 고딕"/>
                  <a:ea typeface="맑은 고딕"/>
                  <a:cs typeface="굴림" pitchFamily="50" charset="-127"/>
                </a:rPr>
                <a:t>, </a:t>
              </a:r>
              <a:r>
                <a:rPr kumimoji="1" lang="ko-KR" altLang="en-US" sz="1200" dirty="0" smtClean="0">
                  <a:latin typeface="맑은 고딕"/>
                  <a:ea typeface="맑은 고딕"/>
                  <a:cs typeface="굴림" pitchFamily="50" charset="-127"/>
                </a:rPr>
                <a:t>늘 새로운 충남</a:t>
              </a:r>
              <a:r>
                <a:rPr kumimoji="1" lang="en-US" altLang="ko-KR" sz="1200" dirty="0" smtClean="0">
                  <a:latin typeface="맑은 고딕"/>
                  <a:ea typeface="맑은 고딕"/>
                  <a:cs typeface="굴림" pitchFamily="50" charset="-127"/>
                </a:rPr>
                <a:t>’</a:t>
              </a:r>
              <a:r>
                <a:rPr kumimoji="1" lang="ko-KR" altLang="en-US" sz="1200" dirty="0" smtClean="0">
                  <a:latin typeface="맑은 고딕"/>
                  <a:ea typeface="맑은 고딕"/>
                  <a:cs typeface="굴림" pitchFamily="50" charset="-127"/>
                </a:rPr>
                <a:t>에 대한 도민들의 성과체감을 점검함 </a:t>
              </a:r>
              <a:endParaRPr kumimoji="1" lang="ko-KR" altLang="en-US" sz="2800" dirty="0" smtClean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99" name="Rectangle 9"/>
            <p:cNvSpPr>
              <a:spLocks noChangeArrowheads="1"/>
            </p:cNvSpPr>
            <p:nvPr/>
          </p:nvSpPr>
          <p:spPr bwMode="auto">
            <a:xfrm>
              <a:off x="4160118" y="3650661"/>
              <a:ext cx="1944216" cy="121929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vert="horz" wrap="square" lIns="73152" tIns="73152" rIns="73152" bIns="73152" numCol="1" anchor="ctr" anchorCtr="0" compatLnSpc="1">
              <a:prstTxWarp prst="textNoShape">
                <a:avLst/>
              </a:prstTxWarp>
            </a:bodyPr>
            <a:lstStyle/>
            <a:p>
              <a:pPr marL="82550" indent="-82550" algn="l" eaLnBrk="1" latinLnBrk="0" hangingPunct="1">
                <a:buSzPts val="1000"/>
                <a:buFont typeface="Arial" pitchFamily="34" charset="0"/>
                <a:buChar char="•"/>
              </a:pPr>
              <a:r>
                <a:rPr kumimoji="1" lang="ko-KR" altLang="en-US" sz="1200" dirty="0" smtClean="0">
                  <a:latin typeface="맑은 고딕"/>
                  <a:ea typeface="맑은 고딕"/>
                  <a:cs typeface="굴림" pitchFamily="50" charset="-127"/>
                </a:rPr>
                <a:t>성과계약과제의 선정 근거로 제시된 </a:t>
              </a:r>
              <a:r>
                <a:rPr kumimoji="1" lang="en-US" altLang="ko-KR" sz="1200" dirty="0" smtClean="0">
                  <a:latin typeface="맑은 고딕"/>
                  <a:ea typeface="맑은 고딕"/>
                  <a:cs typeface="굴림" pitchFamily="50" charset="-127"/>
                </a:rPr>
                <a:t>‘</a:t>
              </a:r>
              <a:r>
                <a:rPr kumimoji="1" lang="ko-KR" altLang="en-US" sz="1200" dirty="0" smtClean="0">
                  <a:latin typeface="맑은 고딕"/>
                  <a:ea typeface="맑은 고딕"/>
                  <a:cs typeface="굴림" pitchFamily="50" charset="-127"/>
                </a:rPr>
                <a:t>도정중장기계획</a:t>
              </a:r>
              <a:r>
                <a:rPr kumimoji="1" lang="en-US" altLang="ko-KR" sz="1200" dirty="0" smtClean="0">
                  <a:latin typeface="맑은 고딕"/>
                  <a:ea typeface="맑은 고딕"/>
                  <a:cs typeface="굴림" pitchFamily="50" charset="-127"/>
                </a:rPr>
                <a:t>’</a:t>
              </a:r>
              <a:r>
                <a:rPr kumimoji="1" lang="ko-KR" altLang="en-US" sz="1200" dirty="0" smtClean="0">
                  <a:latin typeface="맑은 고딕"/>
                  <a:ea typeface="맑은 고딕"/>
                  <a:cs typeface="굴림" pitchFamily="50" charset="-127"/>
                </a:rPr>
                <a:t>등 에 따라 나타나는 성과체감을 검토함</a:t>
              </a:r>
              <a:endParaRPr kumimoji="1" lang="ko-KR" altLang="en-US" sz="2800" dirty="0" smtClean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00" name="Rectangle 9"/>
            <p:cNvSpPr>
              <a:spLocks noChangeArrowheads="1"/>
            </p:cNvSpPr>
            <p:nvPr/>
          </p:nvSpPr>
          <p:spPr bwMode="auto">
            <a:xfrm>
              <a:off x="4160118" y="5162829"/>
              <a:ext cx="1944216" cy="121929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vert="horz" wrap="square" lIns="73152" tIns="73152" rIns="73152" bIns="73152" numCol="1" anchor="ctr" anchorCtr="0" compatLnSpc="1">
              <a:prstTxWarp prst="textNoShape">
                <a:avLst/>
              </a:prstTxWarp>
            </a:bodyPr>
            <a:lstStyle/>
            <a:p>
              <a:pPr marL="82550" indent="-82550" latinLnBrk="0">
                <a:buSzPts val="1000"/>
                <a:buFont typeface="Arial" pitchFamily="34" charset="0"/>
                <a:buChar char="•"/>
              </a:pPr>
              <a:r>
                <a:rPr kumimoji="1" lang="ko-KR" altLang="en-US" sz="1200" dirty="0" smtClean="0">
                  <a:cs typeface="굴림" pitchFamily="50" charset="-127"/>
                </a:rPr>
                <a:t>하위조직인 과의 성과체감이 실</a:t>
              </a:r>
              <a:r>
                <a:rPr kumimoji="1" lang="ko-KR" altLang="en-US" sz="1200" dirty="0">
                  <a:cs typeface="굴림" pitchFamily="50" charset="-127"/>
                </a:rPr>
                <a:t>∙</a:t>
              </a:r>
              <a:r>
                <a:rPr kumimoji="1" lang="ko-KR" altLang="en-US" sz="1200" dirty="0" smtClean="0">
                  <a:cs typeface="굴림" pitchFamily="50" charset="-127"/>
                </a:rPr>
                <a:t>국의 체감도와 어떤 형태로 연계되는지 검토함 </a:t>
              </a:r>
              <a:endParaRPr kumimoji="1" lang="ko-KR" altLang="en-US" sz="2800" dirty="0" smtClean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591552" y="2138493"/>
            <a:ext cx="2993116" cy="4244736"/>
            <a:chOff x="6608390" y="2138493"/>
            <a:chExt cx="2993116" cy="4244736"/>
          </a:xfrm>
        </p:grpSpPr>
        <p:sp>
          <p:nvSpPr>
            <p:cNvPr id="101" name="Rectangle 36"/>
            <p:cNvSpPr>
              <a:spLocks noChangeArrowheads="1"/>
            </p:cNvSpPr>
            <p:nvPr/>
          </p:nvSpPr>
          <p:spPr bwMode="auto">
            <a:xfrm>
              <a:off x="6608390" y="2138493"/>
              <a:ext cx="2993116" cy="1220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defPPr>
                <a:defRPr lang="ko-KR"/>
              </a:defPPr>
              <a:lvl1pPr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9pPr>
            </a:lstStyle>
            <a:p>
              <a:pPr marL="228600" indent="-228600" latinLnBrk="0">
                <a:buFont typeface="+mj-lt"/>
                <a:buAutoNum type="arabicPeriod"/>
                <a:defRPr/>
              </a:pPr>
              <a:r>
                <a:rPr lang="ko-KR" altLang="en-US" sz="1200" dirty="0" smtClean="0"/>
                <a:t>직무성과계약과제를 아래 분야로 분류</a:t>
              </a:r>
              <a:r>
                <a:rPr lang="en-US" altLang="ko-KR" sz="1200" baseline="30000" dirty="0" smtClean="0"/>
                <a:t>*</a:t>
              </a:r>
              <a:r>
                <a:rPr lang="ko-KR" altLang="en-US" sz="1200" dirty="0" smtClean="0"/>
                <a:t> 및 결과 분석</a:t>
              </a:r>
              <a:endParaRPr lang="en-US" altLang="ko-KR" sz="1200" dirty="0" smtClean="0"/>
            </a:p>
            <a:p>
              <a:pPr marL="260350" lvl="1" indent="-171450" latinLnBrk="0">
                <a:buFont typeface="맑은 고딕" panose="020B0503020000020004" pitchFamily="50" charset="-127"/>
                <a:buChar char="-"/>
                <a:defRPr/>
              </a:pPr>
              <a:r>
                <a:rPr lang="en-US" altLang="ko-KR" sz="1100" dirty="0" smtClean="0"/>
                <a:t>3</a:t>
              </a:r>
              <a:r>
                <a:rPr lang="ko-KR" altLang="en-US" sz="1100" dirty="0" err="1" smtClean="0"/>
                <a:t>대혁신</a:t>
              </a:r>
              <a:r>
                <a:rPr lang="en-US" altLang="ko-KR" sz="1100" dirty="0" smtClean="0"/>
                <a:t>(</a:t>
              </a:r>
              <a:r>
                <a:rPr lang="ko-KR" altLang="en-US" sz="1100" dirty="0" smtClean="0"/>
                <a:t>행정</a:t>
              </a:r>
              <a:r>
                <a:rPr lang="en-US" altLang="ko-KR" sz="1100" dirty="0" smtClean="0"/>
                <a:t>, </a:t>
              </a:r>
              <a:r>
                <a:rPr lang="ko-KR" altLang="en-US" sz="1100" dirty="0" smtClean="0"/>
                <a:t>자치</a:t>
              </a:r>
              <a:r>
                <a:rPr lang="en-US" altLang="ko-KR" sz="1100" dirty="0" smtClean="0"/>
                <a:t>, 3</a:t>
              </a:r>
              <a:r>
                <a:rPr lang="ko-KR" altLang="en-US" sz="1100" dirty="0" smtClean="0"/>
                <a:t>농</a:t>
              </a:r>
              <a:r>
                <a:rPr lang="en-US" altLang="ko-KR" sz="1100" dirty="0" smtClean="0"/>
                <a:t>)</a:t>
              </a:r>
            </a:p>
            <a:p>
              <a:pPr marL="260350" lvl="1" indent="-171450" latinLnBrk="0">
                <a:buFont typeface="맑은 고딕" panose="020B0503020000020004" pitchFamily="50" charset="-127"/>
                <a:buChar char="-"/>
                <a:defRPr/>
              </a:pPr>
              <a:r>
                <a:rPr lang="en-US" altLang="ko-KR" sz="1100" dirty="0" smtClean="0"/>
                <a:t>3</a:t>
              </a:r>
              <a:r>
                <a:rPr lang="ko-KR" altLang="en-US" sz="1100" dirty="0" err="1" smtClean="0"/>
                <a:t>대행복</a:t>
              </a:r>
              <a:r>
                <a:rPr lang="en-US" altLang="ko-KR" sz="1100" dirty="0" smtClean="0"/>
                <a:t>(</a:t>
              </a:r>
              <a:r>
                <a:rPr lang="ko-KR" altLang="en-US" sz="1100" dirty="0" smtClean="0"/>
                <a:t>성장</a:t>
              </a:r>
              <a:r>
                <a:rPr lang="en-US" altLang="ko-KR" sz="1100" dirty="0" smtClean="0"/>
                <a:t>, </a:t>
              </a:r>
              <a:r>
                <a:rPr lang="ko-KR" altLang="en-US" sz="1100" dirty="0" smtClean="0"/>
                <a:t>관리</a:t>
              </a:r>
              <a:r>
                <a:rPr lang="en-US" altLang="ko-KR" sz="1100" dirty="0" smtClean="0"/>
                <a:t>, </a:t>
              </a:r>
              <a:r>
                <a:rPr lang="ko-KR" altLang="en-US" sz="1100" dirty="0" smtClean="0"/>
                <a:t>환경</a:t>
              </a:r>
              <a:r>
                <a:rPr lang="en-US" altLang="ko-KR" sz="1100" dirty="0" smtClean="0"/>
                <a:t>)</a:t>
              </a:r>
              <a:endParaRPr lang="ko-KR" altLang="en-US" sz="1200" dirty="0" smtClean="0"/>
            </a:p>
          </p:txBody>
        </p:sp>
        <p:sp>
          <p:nvSpPr>
            <p:cNvPr id="102" name="Rectangle 36"/>
            <p:cNvSpPr>
              <a:spLocks noChangeArrowheads="1"/>
            </p:cNvSpPr>
            <p:nvPr/>
          </p:nvSpPr>
          <p:spPr bwMode="auto">
            <a:xfrm>
              <a:off x="6608390" y="3650661"/>
              <a:ext cx="2993116" cy="1220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defPPr>
                <a:defRPr lang="ko-KR"/>
              </a:defPPr>
              <a:lvl1pPr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9pPr>
            </a:lstStyle>
            <a:p>
              <a:pPr marL="228600" indent="-228600" latinLnBrk="0">
                <a:buFont typeface="+mj-lt"/>
                <a:buAutoNum type="arabicPeriod" startAt="2"/>
                <a:defRPr/>
              </a:pPr>
              <a:r>
                <a:rPr lang="ko-KR" altLang="en-US" sz="1200" dirty="0"/>
                <a:t>직무성과계약과제를 </a:t>
              </a:r>
              <a:r>
                <a:rPr lang="ko-KR" altLang="en-US" sz="1200" dirty="0" smtClean="0"/>
                <a:t>과제기본근거를 기준으로 분류 및 분석</a:t>
              </a:r>
              <a:endParaRPr lang="en-US" altLang="ko-KR" sz="1200" dirty="0"/>
            </a:p>
            <a:p>
              <a:pPr marL="260350" lvl="1" indent="-171450" latinLnBrk="0">
                <a:buFont typeface="맑은 고딕" panose="020B0503020000020004" pitchFamily="50" charset="-127"/>
                <a:buChar char="-"/>
                <a:defRPr/>
              </a:pPr>
              <a:r>
                <a:rPr lang="en-US" altLang="ko-KR" sz="1100" dirty="0" smtClean="0"/>
                <a:t>1)</a:t>
              </a:r>
              <a:r>
                <a:rPr lang="ko-KR" altLang="en-US" sz="1100" dirty="0" smtClean="0"/>
                <a:t>도정중장기계획</a:t>
              </a:r>
              <a:r>
                <a:rPr lang="en-US" altLang="ko-KR" sz="1100" dirty="0" smtClean="0"/>
                <a:t>, 2)</a:t>
              </a:r>
              <a:r>
                <a:rPr lang="ko-KR" altLang="en-US" sz="1100" dirty="0" smtClean="0"/>
                <a:t>민선</a:t>
              </a:r>
              <a:r>
                <a:rPr lang="en-US" altLang="ko-KR" sz="1100" dirty="0" smtClean="0"/>
                <a:t>6</a:t>
              </a:r>
              <a:r>
                <a:rPr lang="ko-KR" altLang="en-US" sz="1100" dirty="0" smtClean="0"/>
                <a:t>기 공약</a:t>
              </a:r>
              <a:endParaRPr lang="en-US" altLang="ko-KR" sz="1100" dirty="0" smtClean="0"/>
            </a:p>
            <a:p>
              <a:pPr marL="260350" lvl="1" indent="-171450" latinLnBrk="0">
                <a:buFont typeface="맑은 고딕" panose="020B0503020000020004" pitchFamily="50" charset="-127"/>
                <a:buChar char="-"/>
                <a:defRPr/>
              </a:pPr>
              <a:r>
                <a:rPr lang="en-US" altLang="ko-KR" sz="1100" dirty="0" smtClean="0"/>
                <a:t>3)</a:t>
              </a:r>
              <a:r>
                <a:rPr lang="ko-KR" altLang="en-US" sz="1100" dirty="0" smtClean="0"/>
                <a:t>지속가능발전지표</a:t>
              </a:r>
              <a:r>
                <a:rPr lang="en-US" altLang="ko-KR" sz="1100" dirty="0" smtClean="0"/>
                <a:t>, 4)</a:t>
              </a:r>
              <a:r>
                <a:rPr lang="ko-KR" altLang="en-US" sz="1100" dirty="0" smtClean="0"/>
                <a:t>기타</a:t>
              </a:r>
              <a:endParaRPr lang="en-US" altLang="ko-KR" sz="1100" dirty="0" smtClean="0"/>
            </a:p>
            <a:p>
              <a:pPr marL="260350" lvl="1" indent="-171450" latinLnBrk="0">
                <a:buFont typeface="맑은 고딕" panose="020B0503020000020004" pitchFamily="50" charset="-127"/>
                <a:buChar char="-"/>
                <a:defRPr/>
              </a:pPr>
              <a:r>
                <a:rPr lang="en-US" altLang="ko-KR" sz="1100" dirty="0" smtClean="0"/>
                <a:t>5)</a:t>
              </a:r>
              <a:r>
                <a:rPr lang="ko-KR" altLang="en-US" sz="1100" dirty="0" smtClean="0"/>
                <a:t>비(非)연계</a:t>
              </a:r>
              <a:endParaRPr lang="ko-KR" altLang="en-US" sz="1200" dirty="0"/>
            </a:p>
          </p:txBody>
        </p:sp>
        <p:sp>
          <p:nvSpPr>
            <p:cNvPr id="103" name="Rectangle 36"/>
            <p:cNvSpPr>
              <a:spLocks noChangeArrowheads="1"/>
            </p:cNvSpPr>
            <p:nvPr/>
          </p:nvSpPr>
          <p:spPr bwMode="auto">
            <a:xfrm>
              <a:off x="6608390" y="5162829"/>
              <a:ext cx="2993116" cy="1220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defPPr>
                <a:defRPr lang="ko-KR"/>
              </a:defPPr>
              <a:lvl1pPr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50000"/>
                </a:spcAft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sz="1000" b="1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9pPr>
            </a:lstStyle>
            <a:p>
              <a:pPr marL="228600" indent="-228600" latinLnBrk="0">
                <a:buFont typeface="+mj-lt"/>
                <a:buAutoNum type="arabicPeriod" startAt="3"/>
                <a:defRPr/>
              </a:pPr>
              <a:r>
                <a:rPr lang="ko-KR" altLang="en-US" sz="1200" dirty="0" smtClean="0"/>
                <a:t>조직단위에 따라 분류하고</a:t>
              </a:r>
              <a:r>
                <a:rPr lang="en-US" altLang="ko-KR" sz="1200" dirty="0" smtClean="0"/>
                <a:t>, </a:t>
              </a:r>
              <a:r>
                <a:rPr lang="ko-KR" altLang="en-US" sz="1200" dirty="0" smtClean="0"/>
                <a:t>각 실</a:t>
              </a:r>
              <a:r>
                <a:rPr lang="ko-KR" altLang="en-US" sz="1200" dirty="0" smtClean="0">
                  <a:latin typeface="맑은 고딕"/>
                  <a:ea typeface="맑은 고딕"/>
                </a:rPr>
                <a:t>∙국 별 연계 수준 파악</a:t>
              </a:r>
              <a:endParaRPr lang="en-US" altLang="ko-KR" sz="1200" dirty="0" smtClean="0"/>
            </a:p>
            <a:p>
              <a:pPr marL="260350" lvl="1" indent="-171450" latinLnBrk="0">
                <a:buFont typeface="맑은 고딕" panose="020B0503020000020004" pitchFamily="50" charset="-127"/>
                <a:buChar char="-"/>
                <a:defRPr/>
              </a:pPr>
              <a:r>
                <a:rPr lang="ko-KR" altLang="en-US" sz="1100" dirty="0" smtClean="0"/>
                <a:t>실</a:t>
              </a:r>
              <a:r>
                <a:rPr lang="ko-KR" altLang="en-US" sz="1100" dirty="0" smtClean="0">
                  <a:latin typeface="맑은 고딕"/>
                  <a:ea typeface="맑은 고딕"/>
                </a:rPr>
                <a:t>∙</a:t>
              </a:r>
              <a:r>
                <a:rPr lang="ko-KR" altLang="en-US" sz="1100" dirty="0" smtClean="0"/>
                <a:t>국</a:t>
              </a:r>
              <a:endParaRPr lang="en-US" altLang="ko-KR" sz="1100" dirty="0" smtClean="0"/>
            </a:p>
            <a:p>
              <a:pPr marL="260350" lvl="1" indent="-171450" latinLnBrk="0">
                <a:buFont typeface="맑은 고딕" panose="020B0503020000020004" pitchFamily="50" charset="-127"/>
                <a:buChar char="-"/>
                <a:defRPr/>
              </a:pPr>
              <a:r>
                <a:rPr lang="ko-KR" altLang="en-US" sz="1100" dirty="0" smtClean="0"/>
                <a:t>과</a:t>
              </a:r>
              <a:endParaRPr lang="ko-KR" altLang="en-US" sz="1200" dirty="0" smtClean="0"/>
            </a:p>
          </p:txBody>
        </p:sp>
      </p:grpSp>
      <p:grpSp>
        <p:nvGrpSpPr>
          <p:cNvPr id="104" name="그룹 103"/>
          <p:cNvGrpSpPr/>
          <p:nvPr/>
        </p:nvGrpSpPr>
        <p:grpSpPr>
          <a:xfrm>
            <a:off x="2503934" y="1628800"/>
            <a:ext cx="3168352" cy="308058"/>
            <a:chOff x="456635" y="1628800"/>
            <a:chExt cx="3450148" cy="308058"/>
          </a:xfrm>
        </p:grpSpPr>
        <p:sp>
          <p:nvSpPr>
            <p:cNvPr id="105" name="Text Box 7"/>
            <p:cNvSpPr txBox="1">
              <a:spLocks noChangeArrowheads="1"/>
            </p:cNvSpPr>
            <p:nvPr/>
          </p:nvSpPr>
          <p:spPr bwMode="auto">
            <a:xfrm>
              <a:off x="1258950" y="1628800"/>
              <a:ext cx="1845519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분석 방안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106" name="Line 8"/>
            <p:cNvSpPr>
              <a:spLocks noChangeShapeType="1"/>
            </p:cNvSpPr>
            <p:nvPr/>
          </p:nvSpPr>
          <p:spPr bwMode="auto">
            <a:xfrm>
              <a:off x="456635" y="1936858"/>
              <a:ext cx="3450148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cxnSp>
        <p:nvCxnSpPr>
          <p:cNvPr id="33" name="꺾인 연결선 32"/>
          <p:cNvCxnSpPr>
            <a:stCxn id="89" idx="3"/>
            <a:endCxn id="101" idx="1"/>
          </p:cNvCxnSpPr>
          <p:nvPr/>
        </p:nvCxnSpPr>
        <p:spPr>
          <a:xfrm flipV="1">
            <a:off x="2204927" y="2748693"/>
            <a:ext cx="386625" cy="1512168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5"/>
          <p:cNvCxnSpPr>
            <a:stCxn id="89" idx="3"/>
            <a:endCxn id="103" idx="1"/>
          </p:cNvCxnSpPr>
          <p:nvPr/>
        </p:nvCxnSpPr>
        <p:spPr>
          <a:xfrm>
            <a:off x="2204927" y="4260861"/>
            <a:ext cx="386625" cy="1512168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>
            <a:stCxn id="89" idx="3"/>
            <a:endCxn id="102" idx="1"/>
          </p:cNvCxnSpPr>
          <p:nvPr/>
        </p:nvCxnSpPr>
        <p:spPr>
          <a:xfrm>
            <a:off x="2204927" y="4260861"/>
            <a:ext cx="3866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71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직사각형 81"/>
          <p:cNvSpPr/>
          <p:nvPr/>
        </p:nvSpPr>
        <p:spPr>
          <a:xfrm>
            <a:off x="258211" y="6454130"/>
            <a:ext cx="494982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5" indent="-85725"/>
            <a:r>
              <a:rPr lang="ko-KR" altLang="en-US" sz="900" dirty="0" smtClean="0">
                <a:solidFill>
                  <a:prstClr val="black"/>
                </a:solidFill>
                <a:latin typeface="+mn-ea"/>
              </a:rPr>
              <a:t>출처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prstClr val="black"/>
                </a:solidFill>
                <a:latin typeface="+mn-ea"/>
              </a:rPr>
              <a:t>: </a:t>
            </a:r>
            <a:r>
              <a:rPr lang="ko-KR" altLang="en-US" sz="900" dirty="0" smtClean="0">
                <a:solidFill>
                  <a:prstClr val="black"/>
                </a:solidFill>
                <a:latin typeface="+mn-ea"/>
              </a:rPr>
              <a:t>충남도정 민선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</a:rPr>
              <a:t>6</a:t>
            </a:r>
            <a:r>
              <a:rPr lang="ko-KR" altLang="en-US" sz="900" dirty="0" smtClean="0">
                <a:solidFill>
                  <a:prstClr val="black"/>
                </a:solidFill>
                <a:latin typeface="+mn-ea"/>
              </a:rPr>
              <a:t>기 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</a:rPr>
              <a:t>4</a:t>
            </a:r>
            <a:r>
              <a:rPr lang="ko-KR" altLang="en-US" sz="900" dirty="0" smtClean="0">
                <a:solidFill>
                  <a:prstClr val="black"/>
                </a:solidFill>
                <a:latin typeface="+mn-ea"/>
              </a:rPr>
              <a:t>개년 계획</a:t>
            </a:r>
            <a:endParaRPr lang="ko-KR" altLang="en-US" sz="900" dirty="0" smtClean="0">
              <a:latin typeface="+mn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 충남 도정성과 체계 및 성과과제 </a:t>
            </a:r>
            <a:r>
              <a:rPr lang="ko-KR" altLang="en-US" dirty="0" err="1" smtClean="0"/>
              <a:t>연계표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충남의 도정성과 체계는 비전</a:t>
            </a:r>
            <a:r>
              <a:rPr lang="en-US" altLang="ko-KR" dirty="0" smtClean="0"/>
              <a:t>,</a:t>
            </a:r>
            <a:r>
              <a:rPr lang="ko-KR" altLang="en-US" dirty="0" smtClean="0"/>
              <a:t> 도정방침</a:t>
            </a:r>
            <a:r>
              <a:rPr lang="en-US" altLang="ko-KR" dirty="0" smtClean="0"/>
              <a:t>, 6</a:t>
            </a:r>
            <a:r>
              <a:rPr lang="ko-KR" altLang="en-US" dirty="0" smtClean="0"/>
              <a:t>대 정책과제로 이루어져 있으며</a:t>
            </a:r>
            <a:r>
              <a:rPr lang="en-US" altLang="ko-KR" dirty="0" smtClean="0"/>
              <a:t>, 6</a:t>
            </a:r>
            <a:r>
              <a:rPr lang="ko-KR" altLang="en-US" dirty="0" smtClean="0"/>
              <a:t>대 정책과제와 성과계약과제 간의 </a:t>
            </a:r>
            <a:r>
              <a:rPr lang="ko-KR" altLang="en-US" dirty="0" err="1" smtClean="0"/>
              <a:t>연계표를</a:t>
            </a:r>
            <a:r>
              <a:rPr lang="ko-KR" altLang="en-US" dirty="0" smtClean="0"/>
              <a:t> 통해 민선 </a:t>
            </a:r>
            <a:r>
              <a:rPr lang="en-US" altLang="ko-KR" dirty="0" smtClean="0"/>
              <a:t>6</a:t>
            </a:r>
            <a:r>
              <a:rPr lang="ko-KR" altLang="en-US" dirty="0" smtClean="0"/>
              <a:t>기 충남 도정 성과의 창출 경로를 확인함</a:t>
            </a:r>
            <a:endParaRPr lang="ko-KR" altLang="en-US" dirty="0"/>
          </a:p>
        </p:txBody>
      </p:sp>
      <p:sp>
        <p:nvSpPr>
          <p:cNvPr id="3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36" name="AutoShape 16"/>
          <p:cNvSpPr>
            <a:spLocks noChangeArrowheads="1"/>
          </p:cNvSpPr>
          <p:nvPr/>
        </p:nvSpPr>
        <p:spPr bwMode="auto">
          <a:xfrm>
            <a:off x="476483" y="1989634"/>
            <a:ext cx="512477" cy="510958"/>
          </a:xfrm>
          <a:prstGeom prst="homePlate">
            <a:avLst>
              <a:gd name="adj" fmla="val 24343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비전</a:t>
            </a:r>
            <a:endParaRPr kumimoji="1" lang="ko-KR" altLang="en-US" sz="1100" b="1" dirty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33" name="AutoShape 16"/>
          <p:cNvSpPr>
            <a:spLocks noChangeArrowheads="1"/>
          </p:cNvSpPr>
          <p:nvPr/>
        </p:nvSpPr>
        <p:spPr bwMode="auto">
          <a:xfrm>
            <a:off x="476483" y="2692203"/>
            <a:ext cx="512477" cy="510958"/>
          </a:xfrm>
          <a:prstGeom prst="homePlate">
            <a:avLst>
              <a:gd name="adj" fmla="val 24343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도정방침</a:t>
            </a:r>
            <a:endParaRPr kumimoji="1" lang="ko-KR" altLang="en-US" sz="1100" b="1" dirty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34" name="AutoShape 16"/>
          <p:cNvSpPr>
            <a:spLocks noChangeArrowheads="1"/>
          </p:cNvSpPr>
          <p:nvPr/>
        </p:nvSpPr>
        <p:spPr bwMode="auto">
          <a:xfrm>
            <a:off x="476483" y="3458642"/>
            <a:ext cx="512477" cy="702569"/>
          </a:xfrm>
          <a:prstGeom prst="homePlate">
            <a:avLst>
              <a:gd name="adj" fmla="val 10872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6</a:t>
            </a: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대</a:t>
            </a:r>
            <a:endParaRPr kumimoji="1" lang="en-US" altLang="ko-KR" sz="1100" b="1" dirty="0" smtClean="0">
              <a:solidFill>
                <a:prstClr val="black"/>
              </a:solidFill>
              <a:latin typeface="+mn-ea"/>
              <a:cs typeface="굴림" pitchFamily="50" charset="-127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정책과제</a:t>
            </a:r>
            <a:endParaRPr kumimoji="1" lang="en-US" altLang="ko-KR" sz="1100" b="1" dirty="0" smtClean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83" name="AutoShape 16"/>
          <p:cNvSpPr>
            <a:spLocks noChangeArrowheads="1"/>
          </p:cNvSpPr>
          <p:nvPr/>
        </p:nvSpPr>
        <p:spPr bwMode="auto">
          <a:xfrm>
            <a:off x="476483" y="4288951"/>
            <a:ext cx="512477" cy="725019"/>
          </a:xfrm>
          <a:prstGeom prst="homePlate">
            <a:avLst>
              <a:gd name="adj" fmla="val 10872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세부영역</a:t>
            </a:r>
            <a:endParaRPr kumimoji="1" lang="ko-KR" altLang="en-US" sz="1100" b="1" dirty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pic>
        <p:nvPicPr>
          <p:cNvPr id="38" name="_x132138920" descr="EMB00002c343b4a"/>
          <p:cNvPicPr>
            <a:picLocks noChangeAspect="1" noChangeArrowheads="1"/>
          </p:cNvPicPr>
          <p:nvPr/>
        </p:nvPicPr>
        <p:blipFill>
          <a:blip r:embed="rId20" cstate="print">
            <a:grayscl/>
          </a:blip>
          <a:srcRect r="7266" b="20432"/>
          <a:stretch>
            <a:fillRect/>
          </a:stretch>
        </p:blipFill>
        <p:spPr bwMode="auto">
          <a:xfrm>
            <a:off x="2075935" y="2476162"/>
            <a:ext cx="1632516" cy="322986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>
                  <a:alpha val="50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3" name="AutoShape 30" descr="박스1"/>
          <p:cNvSpPr>
            <a:spLocks noChangeArrowheads="1"/>
          </p:cNvSpPr>
          <p:nvPr/>
        </p:nvSpPr>
        <p:spPr bwMode="auto">
          <a:xfrm>
            <a:off x="1166103" y="2756094"/>
            <a:ext cx="3464322" cy="383177"/>
          </a:xfrm>
          <a:prstGeom prst="roundRect">
            <a:avLst>
              <a:gd name="adj" fmla="val 32912"/>
            </a:avLst>
          </a:prstGeom>
          <a:solidFill>
            <a:srgbClr val="002060"/>
          </a:soli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36000" tIns="0" rIns="3600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대화와 소통</a:t>
            </a:r>
            <a:r>
              <a:rPr kumimoji="1" lang="en-US" altLang="ko-KR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, </a:t>
            </a:r>
            <a:r>
              <a:rPr kumimoji="1" lang="ko-KR" altLang="en-US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참여와 자치</a:t>
            </a:r>
            <a:r>
              <a:rPr kumimoji="1" lang="en-US" altLang="ko-KR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, </a:t>
            </a:r>
            <a:r>
              <a:rPr kumimoji="1" lang="ko-KR" altLang="en-US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공정과 투명</a:t>
            </a:r>
            <a:r>
              <a:rPr kumimoji="1" lang="en-US" altLang="ko-KR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, </a:t>
            </a:r>
            <a:r>
              <a:rPr kumimoji="1" lang="ko-KR" altLang="en-US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상생과 균형</a:t>
            </a:r>
            <a:endParaRPr kumimoji="1" lang="ko-KR" altLang="en-US" sz="1100" b="1" dirty="0">
              <a:solidFill>
                <a:schemeClr val="bg1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52" name="AutoShape 5"/>
          <p:cNvSpPr>
            <a:spLocks noChangeArrowheads="1"/>
          </p:cNvSpPr>
          <p:nvPr/>
        </p:nvSpPr>
        <p:spPr bwMode="auto">
          <a:xfrm>
            <a:off x="1546766" y="2053524"/>
            <a:ext cx="2702997" cy="38317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r>
              <a:rPr lang="en-US" altLang="ko-KR" b="1" dirty="0" smtClean="0">
                <a:latin typeface="+mn-ea"/>
                <a:ea typeface="+mn-ea"/>
              </a:rPr>
              <a:t>『</a:t>
            </a:r>
            <a:r>
              <a:rPr lang="ko-KR" altLang="en-US" b="1" dirty="0" smtClean="0">
                <a:latin typeface="+mn-ea"/>
                <a:ea typeface="+mn-ea"/>
              </a:rPr>
              <a:t>행복충만 충청남도</a:t>
            </a:r>
            <a:r>
              <a:rPr lang="en-US" altLang="ko-KR" b="1" dirty="0" smtClean="0">
                <a:latin typeface="+mn-ea"/>
                <a:ea typeface="+mn-ea"/>
              </a:rPr>
              <a:t>』</a:t>
            </a:r>
            <a:endParaRPr lang="ko-KR" altLang="en-US" b="1" dirty="0">
              <a:latin typeface="+mn-ea"/>
              <a:ea typeface="+mn-ea"/>
            </a:endParaRPr>
          </a:p>
        </p:txBody>
      </p:sp>
      <p:pic>
        <p:nvPicPr>
          <p:cNvPr id="81" name="_x132138920" descr="EMB00002c343b4a"/>
          <p:cNvPicPr>
            <a:picLocks noChangeAspect="1" noChangeArrowheads="1"/>
          </p:cNvPicPr>
          <p:nvPr/>
        </p:nvPicPr>
        <p:blipFill>
          <a:blip r:embed="rId20" cstate="print">
            <a:grayscl/>
          </a:blip>
          <a:srcRect r="7266" b="20432"/>
          <a:stretch>
            <a:fillRect/>
          </a:stretch>
        </p:blipFill>
        <p:spPr bwMode="auto">
          <a:xfrm>
            <a:off x="1398204" y="3139293"/>
            <a:ext cx="2987978" cy="3193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>
                  <a:alpha val="50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063774" y="3847927"/>
            <a:ext cx="589057" cy="123805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36000" tIns="36000" rIns="0" bIns="0" anchor="t" anchorCtr="0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marL="84138" indent="-84138" algn="l" latinLnBrk="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+mn-ea"/>
              <a:ea typeface="+mn-ea"/>
            </a:endParaRPr>
          </a:p>
        </p:txBody>
      </p:sp>
      <p:sp>
        <p:nvSpPr>
          <p:cNvPr id="42" name="모서리가 둥근 직사각형 41"/>
          <p:cNvSpPr>
            <a:spLocks noChangeArrowheads="1"/>
          </p:cNvSpPr>
          <p:nvPr/>
        </p:nvSpPr>
        <p:spPr bwMode="gray">
          <a:xfrm>
            <a:off x="1097116" y="3458643"/>
            <a:ext cx="522371" cy="547216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1000" b="1" dirty="0" smtClean="0">
                <a:latin typeface="+mn-ea"/>
                <a:ea typeface="+mn-ea"/>
              </a:rPr>
              <a:t>행정혁신</a:t>
            </a:r>
          </a:p>
        </p:txBody>
      </p:sp>
      <p:sp>
        <p:nvSpPr>
          <p:cNvPr id="45" name="AutoShape 16"/>
          <p:cNvSpPr>
            <a:spLocks noChangeArrowheads="1"/>
          </p:cNvSpPr>
          <p:nvPr/>
        </p:nvSpPr>
        <p:spPr bwMode="auto">
          <a:xfrm>
            <a:off x="1685664" y="3847927"/>
            <a:ext cx="589057" cy="123805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46" name="모서리가 둥근 직사각형 45"/>
          <p:cNvSpPr>
            <a:spLocks noChangeArrowheads="1"/>
          </p:cNvSpPr>
          <p:nvPr/>
        </p:nvSpPr>
        <p:spPr bwMode="gray">
          <a:xfrm>
            <a:off x="1719007" y="3458643"/>
            <a:ext cx="522371" cy="547216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1000" b="1" dirty="0" smtClean="0">
                <a:latin typeface="+mn-ea"/>
                <a:ea typeface="+mn-ea"/>
              </a:rPr>
              <a:t>자치혁신</a:t>
            </a:r>
            <a:endParaRPr lang="ko-KR" altLang="en-US" sz="1000" b="1" dirty="0">
              <a:latin typeface="+mn-ea"/>
              <a:ea typeface="+mn-ea"/>
            </a:endParaRPr>
          </a:p>
        </p:txBody>
      </p:sp>
      <p:sp>
        <p:nvSpPr>
          <p:cNvPr id="47" name="AutoShape 22"/>
          <p:cNvSpPr>
            <a:spLocks noChangeArrowheads="1"/>
          </p:cNvSpPr>
          <p:nvPr/>
        </p:nvSpPr>
        <p:spPr bwMode="auto">
          <a:xfrm>
            <a:off x="2307554" y="3847927"/>
            <a:ext cx="589057" cy="123805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48" name="모서리가 둥근 직사각형 47"/>
          <p:cNvSpPr>
            <a:spLocks noChangeArrowheads="1"/>
          </p:cNvSpPr>
          <p:nvPr/>
        </p:nvSpPr>
        <p:spPr bwMode="gray">
          <a:xfrm>
            <a:off x="2340897" y="3458643"/>
            <a:ext cx="522371" cy="547216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en-US" altLang="ko-KR" sz="1000" b="1" dirty="0" smtClean="0">
                <a:latin typeface="+mn-ea"/>
                <a:ea typeface="+mn-ea"/>
              </a:rPr>
              <a:t>3</a:t>
            </a:r>
            <a:r>
              <a:rPr lang="ko-KR" altLang="en-US" sz="1000" b="1" dirty="0" err="1" smtClean="0">
                <a:latin typeface="+mn-ea"/>
                <a:ea typeface="+mn-ea"/>
              </a:rPr>
              <a:t>농혁신</a:t>
            </a:r>
            <a:endParaRPr lang="ko-KR" altLang="en-US" sz="1000" b="1" dirty="0">
              <a:latin typeface="+mn-ea"/>
              <a:ea typeface="+mn-ea"/>
            </a:endParaRPr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2929443" y="3847927"/>
            <a:ext cx="589057" cy="123805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  <a:p>
            <a:pPr eaLnBrk="0" fontAlgn="base" latinLnBrk="0" hangingPunct="0">
              <a:spcBef>
                <a:spcPts val="300"/>
              </a:spcBef>
              <a:spcAft>
                <a:spcPct val="0"/>
              </a:spcAft>
            </a:pPr>
            <a:r>
              <a:rPr lang="ko-KR" altLang="en-US" sz="1100" dirty="0" smtClean="0">
                <a:solidFill>
                  <a:srgbClr val="000000"/>
                </a:solidFill>
                <a:latin typeface="+mn-ea"/>
                <a:cs typeface="Arial" pitchFamily="34" charset="0"/>
              </a:rPr>
              <a:t> </a:t>
            </a:r>
            <a:endParaRPr lang="ko-KR" altLang="en-US" sz="1100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0" name="모서리가 둥근 직사각형 49"/>
          <p:cNvSpPr>
            <a:spLocks noChangeArrowheads="1"/>
          </p:cNvSpPr>
          <p:nvPr/>
        </p:nvSpPr>
        <p:spPr bwMode="gray">
          <a:xfrm>
            <a:off x="2962787" y="3458643"/>
            <a:ext cx="522371" cy="547216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1000" b="1" dirty="0" smtClean="0">
                <a:latin typeface="+mn-ea"/>
                <a:ea typeface="+mn-ea"/>
              </a:rPr>
              <a:t>행복한 성장</a:t>
            </a: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>
            <a:off x="3545705" y="3847927"/>
            <a:ext cx="589057" cy="123805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36000" tIns="36000" rIns="0" bIns="0" anchor="t" anchorCtr="0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marL="84138" indent="-84138" algn="l" latinLnBrk="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+mn-ea"/>
              <a:ea typeface="+mn-ea"/>
            </a:endParaRPr>
          </a:p>
        </p:txBody>
      </p:sp>
      <p:sp>
        <p:nvSpPr>
          <p:cNvPr id="24" name="모서리가 둥근 직사각형 23"/>
          <p:cNvSpPr>
            <a:spLocks noChangeArrowheads="1"/>
          </p:cNvSpPr>
          <p:nvPr/>
        </p:nvSpPr>
        <p:spPr bwMode="gray">
          <a:xfrm>
            <a:off x="3579048" y="3458643"/>
            <a:ext cx="522371" cy="547216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1000" b="1" dirty="0" smtClean="0">
                <a:latin typeface="+mn-ea"/>
                <a:ea typeface="+mn-ea"/>
              </a:rPr>
              <a:t>행복할 권리</a:t>
            </a:r>
          </a:p>
        </p:txBody>
      </p:sp>
      <p:sp>
        <p:nvSpPr>
          <p:cNvPr id="25" name="AutoShape 16"/>
          <p:cNvSpPr>
            <a:spLocks noChangeArrowheads="1"/>
          </p:cNvSpPr>
          <p:nvPr/>
        </p:nvSpPr>
        <p:spPr bwMode="auto">
          <a:xfrm>
            <a:off x="4167595" y="3847927"/>
            <a:ext cx="589057" cy="123805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26" name="모서리가 둥근 직사각형 25"/>
          <p:cNvSpPr>
            <a:spLocks noChangeArrowheads="1"/>
          </p:cNvSpPr>
          <p:nvPr/>
        </p:nvSpPr>
        <p:spPr bwMode="gray">
          <a:xfrm>
            <a:off x="4200939" y="3458643"/>
            <a:ext cx="522371" cy="547216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1000" b="1" dirty="0" smtClean="0">
                <a:latin typeface="+mn-ea"/>
                <a:ea typeface="+mn-ea"/>
              </a:rPr>
              <a:t>행복한 환경</a:t>
            </a:r>
            <a:endParaRPr lang="ko-KR" altLang="en-US" sz="1000" b="1" dirty="0">
              <a:latin typeface="+mn-ea"/>
              <a:ea typeface="+mn-ea"/>
            </a:endParaRPr>
          </a:p>
        </p:txBody>
      </p:sp>
      <p:sp>
        <p:nvSpPr>
          <p:cNvPr id="35" name="Rectangle 7"/>
          <p:cNvSpPr>
            <a:spLocks noChangeArrowheads="1"/>
          </p:cNvSpPr>
          <p:nvPr>
            <p:custDataLst>
              <p:tags r:id="rId1"/>
            </p:custDataLst>
          </p:nvPr>
        </p:nvSpPr>
        <p:spPr bwMode="blackWhite">
          <a:xfrm>
            <a:off x="1097116" y="4271660"/>
            <a:ext cx="248970" cy="7423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900" dirty="0">
                <a:latin typeface="+mn-ea"/>
              </a:rPr>
              <a:t>행정의 신뢰</a:t>
            </a:r>
            <a:endParaRPr lang="en-US" altLang="ko-KR" sz="900" dirty="0">
              <a:latin typeface="+mn-ea"/>
            </a:endParaRPr>
          </a:p>
        </p:txBody>
      </p:sp>
      <p:sp>
        <p:nvSpPr>
          <p:cNvPr id="40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blackWhite">
          <a:xfrm>
            <a:off x="1719007" y="4271660"/>
            <a:ext cx="248970" cy="7423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900" dirty="0">
                <a:latin typeface="+mn-ea"/>
              </a:rPr>
              <a:t>참여와 자치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blackWhite">
          <a:xfrm>
            <a:off x="2340897" y="4271660"/>
            <a:ext cx="248970" cy="7423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900" dirty="0" err="1">
                <a:latin typeface="+mn-ea"/>
              </a:rPr>
              <a:t>지속가능한</a:t>
            </a:r>
            <a:r>
              <a:rPr lang="ko-KR" altLang="en-US" sz="900" dirty="0">
                <a:latin typeface="+mn-ea"/>
              </a:rPr>
              <a:t> 농업</a:t>
            </a:r>
            <a:endParaRPr lang="en-US" altLang="ko-KR" sz="900" dirty="0">
              <a:latin typeface="+mn-ea"/>
            </a:endParaRPr>
          </a:p>
        </p:txBody>
      </p:sp>
      <p:sp>
        <p:nvSpPr>
          <p:cNvPr id="53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blackWhite">
          <a:xfrm>
            <a:off x="2962787" y="4271660"/>
            <a:ext cx="248970" cy="7423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lvl="0" algn="ctr" defTabSz="957040" latinLnBrk="0">
              <a:buSzPct val="120000"/>
              <a:defRPr/>
            </a:pPr>
            <a:r>
              <a:rPr lang="ko-KR" altLang="en-US" sz="800" dirty="0">
                <a:solidFill>
                  <a:prstClr val="black"/>
                </a:solidFill>
              </a:rPr>
              <a:t>충남경제발전비전수립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sp>
        <p:nvSpPr>
          <p:cNvPr id="55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blackWhite">
          <a:xfrm>
            <a:off x="3579048" y="4271660"/>
            <a:ext cx="248970" cy="7423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900" dirty="0">
                <a:latin typeface="+mn-ea"/>
              </a:rPr>
              <a:t>안전</a:t>
            </a:r>
            <a:endParaRPr lang="en-US" altLang="ko-KR" sz="900" dirty="0">
              <a:latin typeface="+mn-ea"/>
            </a:endParaRPr>
          </a:p>
        </p:txBody>
      </p:sp>
      <p:sp>
        <p:nvSpPr>
          <p:cNvPr id="57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blackWhite">
          <a:xfrm>
            <a:off x="4200939" y="4271660"/>
            <a:ext cx="248970" cy="7423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900" dirty="0">
                <a:latin typeface="+mn-ea"/>
              </a:rPr>
              <a:t>물 복지</a:t>
            </a:r>
            <a:endParaRPr lang="en-US" altLang="ko-KR" sz="900" dirty="0">
              <a:latin typeface="+mn-ea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963211" y="4480244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1367556" y="4480244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2600294" y="4480244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3220706" y="4480244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3816362" y="4480244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4478202" y="4480244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cxnSp>
        <p:nvCxnSpPr>
          <p:cNvPr id="129" name="꺾인 연결선 128"/>
          <p:cNvCxnSpPr>
            <a:stCxn id="35" idx="0"/>
            <a:endCxn id="42" idx="2"/>
          </p:cNvCxnSpPr>
          <p:nvPr/>
        </p:nvCxnSpPr>
        <p:spPr>
          <a:xfrm rot="5400000" flipH="1" flipV="1">
            <a:off x="1157051" y="4070410"/>
            <a:ext cx="265801" cy="13670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꺾인 연결선 129"/>
          <p:cNvCxnSpPr>
            <a:stCxn id="40" idx="0"/>
            <a:endCxn id="46" idx="2"/>
          </p:cNvCxnSpPr>
          <p:nvPr/>
        </p:nvCxnSpPr>
        <p:spPr>
          <a:xfrm rot="5400000" flipH="1" flipV="1">
            <a:off x="1778942" y="4070410"/>
            <a:ext cx="265801" cy="13670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꺾인 연결선 132"/>
          <p:cNvCxnSpPr>
            <a:stCxn id="44" idx="0"/>
            <a:endCxn id="48" idx="2"/>
          </p:cNvCxnSpPr>
          <p:nvPr/>
        </p:nvCxnSpPr>
        <p:spPr>
          <a:xfrm rot="5400000" flipH="1" flipV="1">
            <a:off x="2400832" y="4070410"/>
            <a:ext cx="265801" cy="13670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꺾인 연결선 135"/>
          <p:cNvCxnSpPr>
            <a:stCxn id="53" idx="0"/>
            <a:endCxn id="50" idx="2"/>
          </p:cNvCxnSpPr>
          <p:nvPr/>
        </p:nvCxnSpPr>
        <p:spPr>
          <a:xfrm rot="5400000" flipH="1" flipV="1">
            <a:off x="3022722" y="4070410"/>
            <a:ext cx="265801" cy="13670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꺾인 연결선 138"/>
          <p:cNvCxnSpPr>
            <a:stCxn id="55" idx="0"/>
            <a:endCxn id="24" idx="2"/>
          </p:cNvCxnSpPr>
          <p:nvPr/>
        </p:nvCxnSpPr>
        <p:spPr>
          <a:xfrm rot="5400000" flipH="1" flipV="1">
            <a:off x="3638983" y="4070410"/>
            <a:ext cx="265801" cy="13670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꺾인 연결선 141"/>
          <p:cNvCxnSpPr>
            <a:stCxn id="57" idx="0"/>
            <a:endCxn id="26" idx="2"/>
          </p:cNvCxnSpPr>
          <p:nvPr/>
        </p:nvCxnSpPr>
        <p:spPr>
          <a:xfrm rot="5400000" flipH="1" flipV="1">
            <a:off x="4260874" y="4070410"/>
            <a:ext cx="265801" cy="13670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그룹 93"/>
          <p:cNvGrpSpPr/>
          <p:nvPr/>
        </p:nvGrpSpPr>
        <p:grpSpPr>
          <a:xfrm>
            <a:off x="456635" y="1628800"/>
            <a:ext cx="4320000" cy="307264"/>
            <a:chOff x="456635" y="1628800"/>
            <a:chExt cx="4320000" cy="307264"/>
          </a:xfrm>
        </p:grpSpPr>
        <p:sp>
          <p:nvSpPr>
            <p:cNvPr id="95" name="Text Box 7"/>
            <p:cNvSpPr txBox="1">
              <a:spLocks noChangeArrowheads="1"/>
            </p:cNvSpPr>
            <p:nvPr/>
          </p:nvSpPr>
          <p:spPr bwMode="auto">
            <a:xfrm>
              <a:off x="1594666" y="1628800"/>
              <a:ext cx="204393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충청남도 도정성과 체계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96" name="Line 8"/>
            <p:cNvSpPr>
              <a:spLocks noChangeShapeType="1"/>
            </p:cNvSpPr>
            <p:nvPr/>
          </p:nvSpPr>
          <p:spPr bwMode="auto">
            <a:xfrm>
              <a:off x="456635" y="1936064"/>
              <a:ext cx="43200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5096222" y="1628800"/>
            <a:ext cx="4320000" cy="303160"/>
            <a:chOff x="5096222" y="1628800"/>
            <a:chExt cx="4320000" cy="303160"/>
          </a:xfrm>
        </p:grpSpPr>
        <p:sp>
          <p:nvSpPr>
            <p:cNvPr id="98" name="Text Box 7"/>
            <p:cNvSpPr txBox="1">
              <a:spLocks noChangeArrowheads="1"/>
            </p:cNvSpPr>
            <p:nvPr/>
          </p:nvSpPr>
          <p:spPr bwMode="auto">
            <a:xfrm>
              <a:off x="5794168" y="1628800"/>
              <a:ext cx="292410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noAutofit/>
            </a:bodyPr>
            <a:lstStyle/>
            <a:p>
              <a:pPr algn="ctr" defTabSz="914427" fontAlgn="auto" latinLnBrk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1"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성과과제 별 </a:t>
              </a:r>
              <a:r>
                <a:rPr kumimoji="1"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6</a:t>
              </a:r>
              <a:r>
                <a:rPr kumimoji="1"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대 정책과제 </a:t>
              </a:r>
              <a:r>
                <a:rPr kumimoji="1" lang="ko-KR" altLang="en-US" sz="1400" b="1" dirty="0" err="1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연계표</a:t>
              </a:r>
              <a:endParaRPr kumimoji="1"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99" name="Line 8"/>
            <p:cNvSpPr>
              <a:spLocks noChangeShapeType="1"/>
            </p:cNvSpPr>
            <p:nvPr/>
          </p:nvSpPr>
          <p:spPr bwMode="auto">
            <a:xfrm flipV="1">
              <a:off x="5096222" y="1931960"/>
              <a:ext cx="43200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456635" y="5662042"/>
            <a:ext cx="4320000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8890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충남의 도정성과 체계는 비전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도정방침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3+3 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 정책과제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세부영역과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이를 구현하는 성과계약과제로 이루어져 있음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7" name="AutoShape 16"/>
          <p:cNvSpPr>
            <a:spLocks noChangeArrowheads="1"/>
          </p:cNvSpPr>
          <p:nvPr/>
        </p:nvSpPr>
        <p:spPr bwMode="auto">
          <a:xfrm>
            <a:off x="476483" y="5085978"/>
            <a:ext cx="512477" cy="504056"/>
          </a:xfrm>
          <a:prstGeom prst="homePlate">
            <a:avLst>
              <a:gd name="adj" fmla="val 10872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성과과제</a:t>
            </a:r>
            <a:endParaRPr kumimoji="1" lang="ko-KR" altLang="en-US" sz="1100" b="1" dirty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128" name="Rectangle 7"/>
          <p:cNvSpPr>
            <a:spLocks noChangeArrowheads="1"/>
          </p:cNvSpPr>
          <p:nvPr>
            <p:custDataLst>
              <p:tags r:id="rId7"/>
            </p:custDataLst>
          </p:nvPr>
        </p:nvSpPr>
        <p:spPr bwMode="blackWhite">
          <a:xfrm>
            <a:off x="1097116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A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1" name="Rectangle 7"/>
          <p:cNvSpPr>
            <a:spLocks noChangeArrowheads="1"/>
          </p:cNvSpPr>
          <p:nvPr>
            <p:custDataLst>
              <p:tags r:id="rId8"/>
            </p:custDataLst>
          </p:nvPr>
        </p:nvSpPr>
        <p:spPr bwMode="blackWhite">
          <a:xfrm>
            <a:off x="1370517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B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2" name="Rectangle 7"/>
          <p:cNvSpPr>
            <a:spLocks noChangeArrowheads="1"/>
          </p:cNvSpPr>
          <p:nvPr>
            <p:custDataLst>
              <p:tags r:id="rId9"/>
            </p:custDataLst>
          </p:nvPr>
        </p:nvSpPr>
        <p:spPr bwMode="blackWhite">
          <a:xfrm>
            <a:off x="1719007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C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4" name="Rectangle 7"/>
          <p:cNvSpPr>
            <a:spLocks noChangeArrowheads="1"/>
          </p:cNvSpPr>
          <p:nvPr>
            <p:custDataLst>
              <p:tags r:id="rId10"/>
            </p:custDataLst>
          </p:nvPr>
        </p:nvSpPr>
        <p:spPr bwMode="blackWhite">
          <a:xfrm>
            <a:off x="1992408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D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5" name="Rectangle 7"/>
          <p:cNvSpPr>
            <a:spLocks noChangeArrowheads="1"/>
          </p:cNvSpPr>
          <p:nvPr>
            <p:custDataLst>
              <p:tags r:id="rId11"/>
            </p:custDataLst>
          </p:nvPr>
        </p:nvSpPr>
        <p:spPr bwMode="blackWhite">
          <a:xfrm>
            <a:off x="2340897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F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7" name="Rectangle 7"/>
          <p:cNvSpPr>
            <a:spLocks noChangeArrowheads="1"/>
          </p:cNvSpPr>
          <p:nvPr>
            <p:custDataLst>
              <p:tags r:id="rId12"/>
            </p:custDataLst>
          </p:nvPr>
        </p:nvSpPr>
        <p:spPr bwMode="blackWhite">
          <a:xfrm>
            <a:off x="2614298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G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8" name="Rectangle 7"/>
          <p:cNvSpPr>
            <a:spLocks noChangeArrowheads="1"/>
          </p:cNvSpPr>
          <p:nvPr>
            <p:custDataLst>
              <p:tags r:id="rId13"/>
            </p:custDataLst>
          </p:nvPr>
        </p:nvSpPr>
        <p:spPr bwMode="blackWhite">
          <a:xfrm>
            <a:off x="2962787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H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40" name="Rectangle 7"/>
          <p:cNvSpPr>
            <a:spLocks noChangeArrowheads="1"/>
          </p:cNvSpPr>
          <p:nvPr>
            <p:custDataLst>
              <p:tags r:id="rId14"/>
            </p:custDataLst>
          </p:nvPr>
        </p:nvSpPr>
        <p:spPr bwMode="blackWhite">
          <a:xfrm>
            <a:off x="3236188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I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41" name="Rectangle 7"/>
          <p:cNvSpPr>
            <a:spLocks noChangeArrowheads="1"/>
          </p:cNvSpPr>
          <p:nvPr>
            <p:custDataLst>
              <p:tags r:id="rId15"/>
            </p:custDataLst>
          </p:nvPr>
        </p:nvSpPr>
        <p:spPr bwMode="blackWhite">
          <a:xfrm>
            <a:off x="3579048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J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43" name="Rectangle 7"/>
          <p:cNvSpPr>
            <a:spLocks noChangeArrowheads="1"/>
          </p:cNvSpPr>
          <p:nvPr>
            <p:custDataLst>
              <p:tags r:id="rId16"/>
            </p:custDataLst>
          </p:nvPr>
        </p:nvSpPr>
        <p:spPr bwMode="blackWhite">
          <a:xfrm>
            <a:off x="3852449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K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44" name="Rectangle 7"/>
          <p:cNvSpPr>
            <a:spLocks noChangeArrowheads="1"/>
          </p:cNvSpPr>
          <p:nvPr>
            <p:custDataLst>
              <p:tags r:id="rId17"/>
            </p:custDataLst>
          </p:nvPr>
        </p:nvSpPr>
        <p:spPr bwMode="blackWhite">
          <a:xfrm>
            <a:off x="4474340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L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45" name="Rectangle 7"/>
          <p:cNvSpPr>
            <a:spLocks noChangeArrowheads="1"/>
          </p:cNvSpPr>
          <p:nvPr>
            <p:custDataLst>
              <p:tags r:id="rId18"/>
            </p:custDataLst>
          </p:nvPr>
        </p:nvSpPr>
        <p:spPr bwMode="blackWhite">
          <a:xfrm>
            <a:off x="4200939" y="5157986"/>
            <a:ext cx="248970" cy="3711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K</a:t>
            </a:r>
            <a:endParaRPr lang="en-US" altLang="ko-KR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cxnSp>
        <p:nvCxnSpPr>
          <p:cNvPr id="51" name="직선 연결선 50"/>
          <p:cNvCxnSpPr>
            <a:stCxn id="128" idx="0"/>
            <a:endCxn id="39" idx="2"/>
          </p:cNvCxnSpPr>
          <p:nvPr/>
        </p:nvCxnSpPr>
        <p:spPr>
          <a:xfrm flipV="1">
            <a:off x="1221601" y="5085978"/>
            <a:ext cx="136702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>
            <a:stCxn id="131" idx="0"/>
            <a:endCxn id="39" idx="2"/>
          </p:cNvCxnSpPr>
          <p:nvPr/>
        </p:nvCxnSpPr>
        <p:spPr>
          <a:xfrm flipH="1" flipV="1">
            <a:off x="1358303" y="5085978"/>
            <a:ext cx="136699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/>
          <p:cNvCxnSpPr>
            <a:stCxn id="132" idx="0"/>
            <a:endCxn id="45" idx="2"/>
          </p:cNvCxnSpPr>
          <p:nvPr/>
        </p:nvCxnSpPr>
        <p:spPr>
          <a:xfrm flipV="1">
            <a:off x="1843492" y="5085978"/>
            <a:ext cx="136701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/>
          <p:cNvCxnSpPr>
            <a:stCxn id="45" idx="2"/>
            <a:endCxn id="134" idx="0"/>
          </p:cNvCxnSpPr>
          <p:nvPr/>
        </p:nvCxnSpPr>
        <p:spPr>
          <a:xfrm>
            <a:off x="1980193" y="5085978"/>
            <a:ext cx="13670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/>
          <p:cNvCxnSpPr>
            <a:stCxn id="47" idx="2"/>
            <a:endCxn id="135" idx="0"/>
          </p:cNvCxnSpPr>
          <p:nvPr/>
        </p:nvCxnSpPr>
        <p:spPr>
          <a:xfrm flipH="1">
            <a:off x="2465382" y="5085978"/>
            <a:ext cx="136701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/>
          <p:cNvCxnSpPr>
            <a:stCxn id="137" idx="0"/>
            <a:endCxn id="47" idx="2"/>
          </p:cNvCxnSpPr>
          <p:nvPr/>
        </p:nvCxnSpPr>
        <p:spPr>
          <a:xfrm flipH="1" flipV="1">
            <a:off x="2602083" y="5085978"/>
            <a:ext cx="13670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연결선 153"/>
          <p:cNvCxnSpPr>
            <a:stCxn id="138" idx="0"/>
            <a:endCxn id="49" idx="2"/>
          </p:cNvCxnSpPr>
          <p:nvPr/>
        </p:nvCxnSpPr>
        <p:spPr>
          <a:xfrm flipV="1">
            <a:off x="3087272" y="5085978"/>
            <a:ext cx="13670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직선 연결선 155"/>
          <p:cNvCxnSpPr>
            <a:stCxn id="49" idx="2"/>
            <a:endCxn id="140" idx="0"/>
          </p:cNvCxnSpPr>
          <p:nvPr/>
        </p:nvCxnSpPr>
        <p:spPr>
          <a:xfrm>
            <a:off x="3223972" y="5085978"/>
            <a:ext cx="136701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연결선 156"/>
          <p:cNvCxnSpPr>
            <a:stCxn id="23" idx="2"/>
            <a:endCxn id="141" idx="0"/>
          </p:cNvCxnSpPr>
          <p:nvPr/>
        </p:nvCxnSpPr>
        <p:spPr>
          <a:xfrm flipH="1">
            <a:off x="3703533" y="5085978"/>
            <a:ext cx="136701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연결선 158"/>
          <p:cNvCxnSpPr>
            <a:stCxn id="143" idx="0"/>
            <a:endCxn id="23" idx="2"/>
          </p:cNvCxnSpPr>
          <p:nvPr/>
        </p:nvCxnSpPr>
        <p:spPr>
          <a:xfrm flipH="1" flipV="1">
            <a:off x="3840234" y="5085978"/>
            <a:ext cx="13670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직선 연결선 161"/>
          <p:cNvCxnSpPr>
            <a:stCxn id="145" idx="0"/>
            <a:endCxn id="25" idx="2"/>
          </p:cNvCxnSpPr>
          <p:nvPr/>
        </p:nvCxnSpPr>
        <p:spPr>
          <a:xfrm flipV="1">
            <a:off x="4325424" y="5085978"/>
            <a:ext cx="13670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연결선 164"/>
          <p:cNvCxnSpPr>
            <a:stCxn id="144" idx="0"/>
            <a:endCxn id="25" idx="2"/>
          </p:cNvCxnSpPr>
          <p:nvPr/>
        </p:nvCxnSpPr>
        <p:spPr>
          <a:xfrm flipH="1" flipV="1">
            <a:off x="4462124" y="5085978"/>
            <a:ext cx="136701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4607712" y="5157986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1497468" y="5157986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2100094" y="5157986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2748166" y="5157986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74" name="TextBox 173"/>
          <p:cNvSpPr txBox="1"/>
          <p:nvPr/>
        </p:nvSpPr>
        <p:spPr>
          <a:xfrm>
            <a:off x="3368030" y="5157986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75" name="TextBox 174"/>
          <p:cNvSpPr txBox="1"/>
          <p:nvPr/>
        </p:nvSpPr>
        <p:spPr>
          <a:xfrm>
            <a:off x="3987542" y="5157986"/>
            <a:ext cx="259824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graphicFrame>
        <p:nvGraphicFramePr>
          <p:cNvPr id="177" name="표 1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527754"/>
              </p:ext>
            </p:extLst>
          </p:nvPr>
        </p:nvGraphicFramePr>
        <p:xfrm>
          <a:off x="5119120" y="2122699"/>
          <a:ext cx="4297101" cy="3437504"/>
        </p:xfrm>
        <a:graphic>
          <a:graphicData uri="http://schemas.openxmlformats.org/drawingml/2006/table">
            <a:tbl>
              <a:tblPr/>
              <a:tblGrid>
                <a:gridCol w="737405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  <a:gridCol w="127132"/>
              </a:tblGrid>
              <a:tr h="2165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행정혁신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자치 혁신</a:t>
                      </a:r>
                      <a:endParaRPr lang="ko-KR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 latinLnBrk="0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3</a:t>
                      </a:r>
                      <a:r>
                        <a:rPr lang="ko-KR" alt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농혁신</a:t>
                      </a:r>
                      <a:endParaRPr lang="ko-KR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행복한 성장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행복할 권리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 latinLnBrk="0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행복한 환경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284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행정의 신뢰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자기 주도적 행정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행정혁신 내재화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업무협업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참여와자치</a:t>
                      </a:r>
                      <a:endParaRPr lang="ko-KR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거버넌스</a:t>
                      </a:r>
                      <a:endParaRPr lang="ko-KR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자치공동체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지속가능한</a:t>
                      </a:r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 농업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살기좋은</a:t>
                      </a:r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 농어촌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행복한 </a:t>
                      </a:r>
                      <a:r>
                        <a:rPr lang="ko-KR" alt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농어업인</a:t>
                      </a:r>
                      <a:endParaRPr lang="ko-KR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충남경제발전비전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산업기반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신성장동력</a:t>
                      </a:r>
                      <a:endParaRPr lang="ko-KR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문화∙</a:t>
                      </a:r>
                      <a:r>
                        <a:rPr lang="ko-KR" alt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관광콘텐츠산업</a:t>
                      </a:r>
                      <a:endParaRPr lang="ko-KR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안전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보육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평생교육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인권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약자보호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응급의료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양성평등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체육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물 복지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쾌적한 도시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주거환경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기후변화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에너지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문화부흥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68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선도적 도시재생 사업 추진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8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환 황해권 서해안시대 입체적 교통망 구축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8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호남고속철도</a:t>
                      </a: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(KTX) </a:t>
                      </a:r>
                      <a:r>
                        <a:rPr lang="ko-KR" alt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공주역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활성화 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방안 마련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8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서북부지역 </a:t>
                      </a:r>
                      <a:r>
                        <a:rPr lang="ko-KR" alt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난개발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예방과 </a:t>
                      </a:r>
                      <a:r>
                        <a:rPr lang="ko-KR" alt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체계적 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국토계획 관리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8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지역건설산업 활성화 및 </a:t>
                      </a:r>
                      <a:r>
                        <a:rPr lang="ko-KR" alt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하도급 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문화 개선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8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내포문화 개발로 </a:t>
                      </a:r>
                      <a:b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서해안권</a:t>
                      </a: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균형발전 촉진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6778" marR="6778" marT="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8" name="Rectangle 63"/>
          <p:cNvSpPr>
            <a:spLocks noChangeArrowheads="1"/>
          </p:cNvSpPr>
          <p:nvPr/>
        </p:nvSpPr>
        <p:spPr bwMode="auto">
          <a:xfrm>
            <a:off x="8837596" y="2028269"/>
            <a:ext cx="763910" cy="283542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en-US" altLang="ko-KR" sz="1050" dirty="0">
                <a:solidFill>
                  <a:srgbClr val="FF0000"/>
                </a:solidFill>
                <a:latin typeface="Arial" charset="0"/>
              </a:rPr>
              <a:t>Example</a:t>
            </a:r>
          </a:p>
        </p:txBody>
      </p:sp>
      <p:sp>
        <p:nvSpPr>
          <p:cNvPr id="179" name="직사각형 178"/>
          <p:cNvSpPr/>
          <p:nvPr/>
        </p:nvSpPr>
        <p:spPr>
          <a:xfrm>
            <a:off x="5096222" y="5662042"/>
            <a:ext cx="4320000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8890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성과계약과제와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 정책 과제간의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연계표를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통해 민선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기 충남 도정 성과의 창출 경로를 확인함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3758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615830" cy="604780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요약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총점 평가 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3+3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정책과제 평가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과제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기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본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근거 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유형에 따른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평가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실국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및 과 단위 평가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응답자 유형별 평가</a:t>
            </a:r>
            <a:endParaRPr lang="en-US" altLang="ko-KR" sz="16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우수∙부진 과제 평가 </a:t>
            </a:r>
            <a:endParaRPr lang="en-US" altLang="ko-KR" sz="16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55600" indent="-355600" fontAlgn="ctr">
              <a:spcBef>
                <a:spcPts val="6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세부 조사 결과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APPENDIX</a:t>
            </a:r>
            <a:endParaRPr lang="en-US" altLang="ko-KR" sz="2000" dirty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192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smtClean="0"/>
              <a:t>요약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135782" y="1837194"/>
            <a:ext cx="7920880" cy="2323713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 latinLnBrk="0"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ko-KR" altLang="en-US" dirty="0" smtClean="0">
                <a:latin typeface="+mn-ea"/>
              </a:rPr>
              <a:t>도민만족도 평균 점수가 작년 보다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하락</a:t>
            </a:r>
            <a:r>
              <a:rPr lang="ko-KR" altLang="en-US" dirty="0">
                <a:latin typeface="+mn-ea"/>
              </a:rPr>
              <a:t>함</a:t>
            </a:r>
            <a:r>
              <a:rPr lang="ko-KR" altLang="en-US" dirty="0" smtClean="0">
                <a:latin typeface="+mn-ea"/>
              </a:rPr>
              <a:t> </a:t>
            </a:r>
            <a:endParaRPr lang="en-US" altLang="ko-KR" dirty="0" smtClean="0">
              <a:latin typeface="+mn-ea"/>
            </a:endParaRPr>
          </a:p>
          <a:p>
            <a:pPr marL="355600" indent="-355600" fontAlgn="ctr" latinLnBrk="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ko-KR" altLang="en-US" dirty="0" smtClean="0">
                <a:latin typeface="+mn-ea"/>
              </a:rPr>
              <a:t>요소 만족도 중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홍보성</a:t>
            </a:r>
            <a:r>
              <a:rPr lang="ko-KR" altLang="en-US" dirty="0" smtClean="0">
                <a:latin typeface="+mn-ea"/>
              </a:rPr>
              <a:t>과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효과성</a:t>
            </a:r>
            <a:r>
              <a:rPr lang="ko-KR" altLang="en-US" dirty="0" smtClean="0">
                <a:latin typeface="+mn-ea"/>
              </a:rPr>
              <a:t>에 대한 개선이 시급함</a:t>
            </a:r>
            <a:endParaRPr lang="en-US" altLang="ko-KR" dirty="0" smtClean="0">
              <a:latin typeface="+mn-ea"/>
            </a:endParaRPr>
          </a:p>
          <a:p>
            <a:pPr marL="342900" indent="-342900" fontAlgn="ctr" latinLnBrk="0"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ko-KR" dirty="0" smtClean="0">
                <a:latin typeface="+mn-ea"/>
              </a:rPr>
              <a:t>3+3</a:t>
            </a:r>
            <a:r>
              <a:rPr lang="ko-KR" altLang="en-US" dirty="0" smtClean="0">
                <a:latin typeface="+mn-ea"/>
              </a:rPr>
              <a:t>에서 </a:t>
            </a:r>
            <a:r>
              <a:rPr lang="en-US" altLang="ko-KR" b="1" dirty="0" smtClean="0">
                <a:latin typeface="+mn-ea"/>
              </a:rPr>
              <a:t>3</a:t>
            </a:r>
            <a:r>
              <a:rPr lang="ko-KR" altLang="en-US" b="1" dirty="0" err="1" smtClean="0">
                <a:latin typeface="+mn-ea"/>
              </a:rPr>
              <a:t>농혁신</a:t>
            </a:r>
            <a:r>
              <a:rPr lang="ko-KR" altLang="en-US" b="1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만족도가 가장 높고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행정혁신</a:t>
            </a:r>
            <a:r>
              <a:rPr lang="ko-KR" altLang="en-US" dirty="0" smtClean="0">
                <a:latin typeface="+mn-ea"/>
              </a:rPr>
              <a:t> 및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자치혁신</a:t>
            </a:r>
            <a:r>
              <a:rPr lang="ko-KR" altLang="en-US" dirty="0" smtClean="0">
                <a:latin typeface="+mn-ea"/>
              </a:rPr>
              <a:t>이 낮은 평가를 받음</a:t>
            </a:r>
            <a:endParaRPr lang="en-US" altLang="ko-KR" dirty="0" smtClean="0">
              <a:latin typeface="+mn-ea"/>
            </a:endParaRPr>
          </a:p>
          <a:p>
            <a:pPr marL="342900" indent="-342900" fontAlgn="ctr" latinLnBrk="0"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ko-KR" altLang="en-US" dirty="0" smtClean="0">
                <a:latin typeface="+mn-ea"/>
              </a:rPr>
              <a:t>과제에 대한 </a:t>
            </a:r>
            <a:r>
              <a:rPr lang="ko-KR" altLang="en-US" b="1" dirty="0" err="1" smtClean="0">
                <a:solidFill>
                  <a:srgbClr val="C00000"/>
                </a:solidFill>
                <a:latin typeface="+mn-ea"/>
              </a:rPr>
              <a:t>정책서포터즈</a:t>
            </a:r>
            <a:r>
              <a:rPr lang="ko-KR" altLang="en-US" dirty="0" smtClean="0">
                <a:latin typeface="+mn-ea"/>
              </a:rPr>
              <a:t> 만족도가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낮게</a:t>
            </a:r>
            <a:r>
              <a:rPr lang="ko-KR" altLang="en-US" dirty="0" smtClean="0">
                <a:latin typeface="+mn-ea"/>
              </a:rPr>
              <a:t> 나타남</a:t>
            </a:r>
            <a:endParaRPr lang="en-US" altLang="ko-KR" dirty="0" smtClean="0">
              <a:latin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61835" y="5481315"/>
            <a:ext cx="9380743" cy="828799"/>
            <a:chOff x="395999" y="5481315"/>
            <a:chExt cx="9380743" cy="828799"/>
          </a:xfrm>
        </p:grpSpPr>
        <p:sp>
          <p:nvSpPr>
            <p:cNvPr id="22" name="AutoShape 14"/>
            <p:cNvSpPr>
              <a:spLocks noChangeArrowheads="1"/>
            </p:cNvSpPr>
            <p:nvPr/>
          </p:nvSpPr>
          <p:spPr bwMode="auto">
            <a:xfrm>
              <a:off x="1546274" y="5481315"/>
              <a:ext cx="8230468" cy="828799"/>
            </a:xfrm>
            <a:prstGeom prst="roundRect">
              <a:avLst>
                <a:gd name="adj" fmla="val 16667"/>
              </a:avLst>
            </a:prstGeom>
            <a:solidFill>
              <a:srgbClr val="000066"/>
            </a:solidFill>
            <a:ln w="19050" cap="rnd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따라서</a:t>
              </a:r>
              <a:r>
                <a:rPr lang="en-US" altLang="ko-KR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일반도민 대상으로 정책 집행과정 및 결과에 대한 홍보 강화가 필요함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3" name="AutoShape 15"/>
            <p:cNvSpPr>
              <a:spLocks noChangeArrowheads="1"/>
            </p:cNvSpPr>
            <p:nvPr/>
          </p:nvSpPr>
          <p:spPr bwMode="auto">
            <a:xfrm>
              <a:off x="395999" y="5481315"/>
              <a:ext cx="999011" cy="828799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000066"/>
            </a:solidFill>
            <a:ln w="19050" cap="rnd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24" name="직선 연결선 23"/>
          <p:cNvCxnSpPr/>
          <p:nvPr/>
        </p:nvCxnSpPr>
        <p:spPr bwMode="auto">
          <a:xfrm>
            <a:off x="0" y="5300414"/>
            <a:ext cx="9906000" cy="1588"/>
          </a:xfrm>
          <a:prstGeom prst="line">
            <a:avLst/>
          </a:prstGeom>
          <a:solidFill>
            <a:schemeClr val="accent1"/>
          </a:solidFill>
          <a:ln w="19050" cap="rnd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세로 텍스트 개체 틀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94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>
                <a:latin typeface="+mn-ea"/>
              </a:rPr>
              <a:t>2015</a:t>
            </a:r>
            <a:r>
              <a:rPr lang="ko-KR" altLang="en-US" dirty="0" smtClean="0">
                <a:latin typeface="+mn-ea"/>
              </a:rPr>
              <a:t>년 도민만족도 점수는 </a:t>
            </a:r>
            <a:r>
              <a:rPr lang="en-US" altLang="ko-KR" dirty="0" smtClean="0">
                <a:latin typeface="+mn-ea"/>
              </a:rPr>
              <a:t>78.83</a:t>
            </a:r>
            <a:r>
              <a:rPr lang="ko-KR" altLang="en-US" dirty="0" smtClean="0">
                <a:latin typeface="+mn-ea"/>
              </a:rPr>
              <a:t>으로 전년 대비 하락함 </a:t>
            </a:r>
            <a:endParaRPr lang="en-US" altLang="ko-KR" dirty="0" smtClean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총점 평가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과거실적 비교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34369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884397" y="1583795"/>
              <a:ext cx="1650161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최근 </a:t>
              </a:r>
              <a:r>
                <a:rPr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3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개년 도민만족도 총점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680398" y="2133650"/>
            <a:ext cx="2921108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종합만족도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(78.87),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요소만족도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(78.91),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(78.83)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모두 전년 대비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 이상 현저히 하락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이는 금년도 조사 시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설문 과제 특성에 따라 제 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기 </a:t>
            </a:r>
            <a:r>
              <a:rPr lang="ko-KR" altLang="en-US" sz="1300" b="1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응답인원이 다수 참여하면서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사업 수혜자의 만족수준이 아닌 도민 전반의 정책체감 형태로 성격이 변경된 점에서 비롯함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123247"/>
              </p:ext>
            </p:extLst>
          </p:nvPr>
        </p:nvGraphicFramePr>
        <p:xfrm>
          <a:off x="381541" y="2421683"/>
          <a:ext cx="5749400" cy="365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 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4977309" y="2537098"/>
            <a:ext cx="792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7268" y="6022082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17391" y="6022082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 smtClean="0"/>
              <a:t>만족하는편</a:t>
            </a:r>
            <a:endParaRPr lang="ko-KR" altLang="en-U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688977" y="6022082"/>
            <a:ext cx="968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 smtClean="0"/>
              <a:t>매우만족</a:t>
            </a:r>
            <a:endParaRPr lang="ko-KR" altLang="en-US" sz="1200" b="1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1475230" y="6022082"/>
            <a:ext cx="4804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V="1">
            <a:off x="4223109" y="6160581"/>
            <a:ext cx="1508400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 flipH="1">
            <a:off x="1855864" y="6160581"/>
            <a:ext cx="1508400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16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</a:rPr>
              <a:t>전년대비 요소 별 만족도 점수는 하락했으며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그 가운데 홍보성과 효과성은 최우선 개선영역으로 확인됨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총점 평가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요소 별 만족도 평가 결과</a:t>
            </a:r>
            <a:endParaRPr lang="ko-KR" altLang="en-US" dirty="0"/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2619946" y="1628800"/>
            <a:ext cx="1815640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33059" tIns="33059" rIns="33059" bIns="33059">
            <a:spAutoFit/>
          </a:bodyPr>
          <a:lstStyle/>
          <a:p>
            <a:pPr defTabSz="914427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요소 별 만족도 평가  </a:t>
            </a:r>
            <a:endParaRPr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>
            <a:off x="456634" y="1936064"/>
            <a:ext cx="6079747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302255" y="1895329"/>
            <a:ext cx="5944860" cy="2223014"/>
            <a:chOff x="93229" y="4442671"/>
            <a:chExt cx="3089658" cy="1758221"/>
          </a:xfrm>
        </p:grpSpPr>
        <p:sp>
          <p:nvSpPr>
            <p:cNvPr id="48" name="Text Box 11"/>
            <p:cNvSpPr txBox="1">
              <a:spLocks noChangeArrowheads="1"/>
            </p:cNvSpPr>
            <p:nvPr/>
          </p:nvSpPr>
          <p:spPr bwMode="auto">
            <a:xfrm>
              <a:off x="182447" y="4545456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49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22688063"/>
                </p:ext>
              </p:extLst>
            </p:nvPr>
          </p:nvGraphicFramePr>
          <p:xfrm>
            <a:off x="93229" y="4442671"/>
            <a:ext cx="3089658" cy="17582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50" name="직사각형 49"/>
          <p:cNvSpPr/>
          <p:nvPr/>
        </p:nvSpPr>
        <p:spPr>
          <a:xfrm>
            <a:off x="6680398" y="1994108"/>
            <a:ext cx="2921108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모든 항목에서 전년 대비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 가량 점수가 하락함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필요성 점수가 가장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높</a:t>
            </a: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고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및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홍보성은 가장 저조한 결과가 나타남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이러한 경</a:t>
            </a: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향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은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전년도와 유사함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강약점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포트폴리오 분석 결과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홍보성을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비롯한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개의 요소가 만족도가 낮고 중요도는 높은 최우선 개선 대상으로 나타남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특히 홍보성과 효과성은 가장 취약해 개선이 시급함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1112" latinLnBrk="0">
              <a:tabLst>
                <a:tab pos="450850" algn="l"/>
              </a:tabLst>
            </a:pP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만족도 결과를 개선하기 위해 정책의 집행과 그 결과에 대한 내역을 다양한 홍보를 통해 알릴 필요가 있음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81815" y="206164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최근 </a:t>
            </a:r>
            <a:r>
              <a:rPr lang="en-US" altLang="ko-KR" sz="1200" u="sng" dirty="0" smtClean="0"/>
              <a:t>2</a:t>
            </a:r>
            <a:r>
              <a:rPr lang="ko-KR" altLang="en-US" sz="1200" u="sng" dirty="0" smtClean="0"/>
              <a:t>년간 요소 별 만족도 점수 </a:t>
            </a:r>
            <a:endParaRPr lang="ko-KR" altLang="en-US" sz="1200" u="sng" dirty="0"/>
          </a:p>
        </p:txBody>
      </p:sp>
      <p:sp>
        <p:nvSpPr>
          <p:cNvPr id="23" name="TextBox 22"/>
          <p:cNvSpPr txBox="1"/>
          <p:nvPr/>
        </p:nvSpPr>
        <p:spPr>
          <a:xfrm>
            <a:off x="1947972" y="4221882"/>
            <a:ext cx="3076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>
                <a:latin typeface="+mn-ea"/>
              </a:rPr>
              <a:t> </a:t>
            </a:r>
            <a:r>
              <a:rPr lang="ko-KR" altLang="en-US" sz="1200" u="sng" dirty="0" err="1" smtClean="0">
                <a:latin typeface="+mn-ea"/>
              </a:rPr>
              <a:t>강약점</a:t>
            </a:r>
            <a:r>
              <a:rPr lang="ko-KR" altLang="en-US" sz="1200" u="sng" dirty="0" smtClean="0">
                <a:latin typeface="+mn-ea"/>
              </a:rPr>
              <a:t> 포트폴리오</a:t>
            </a:r>
            <a:r>
              <a:rPr lang="en-US" altLang="ko-KR" sz="1200" u="sng" baseline="30000" dirty="0" smtClean="0">
                <a:latin typeface="+mn-ea"/>
              </a:rPr>
              <a:t>*</a:t>
            </a:r>
            <a:endParaRPr lang="ko-KR" altLang="en-US" sz="1200" u="sng" dirty="0">
              <a:latin typeface="+mn-ea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135782" y="4498885"/>
            <a:ext cx="4703762" cy="1662618"/>
            <a:chOff x="1135782" y="4725938"/>
            <a:chExt cx="4703762" cy="1437926"/>
          </a:xfrm>
        </p:grpSpPr>
        <p:sp>
          <p:nvSpPr>
            <p:cNvPr id="55" name="직사각형 54"/>
            <p:cNvSpPr/>
            <p:nvPr/>
          </p:nvSpPr>
          <p:spPr>
            <a:xfrm>
              <a:off x="1135782" y="4725938"/>
              <a:ext cx="2351881" cy="7200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400" smtClean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487663" y="4725938"/>
              <a:ext cx="2351881" cy="7200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400" smtClean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135782" y="5443784"/>
              <a:ext cx="2351881" cy="7200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400" smtClean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3487662" y="5443784"/>
              <a:ext cx="2351881" cy="72008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40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7" name="직선 화살표 연결선 6"/>
          <p:cNvCxnSpPr/>
          <p:nvPr/>
        </p:nvCxnSpPr>
        <p:spPr>
          <a:xfrm>
            <a:off x="1026491" y="4498881"/>
            <a:ext cx="0" cy="1743699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/>
          <p:cNvCxnSpPr/>
          <p:nvPr/>
        </p:nvCxnSpPr>
        <p:spPr>
          <a:xfrm flipH="1" flipV="1">
            <a:off x="1135782" y="6257994"/>
            <a:ext cx="4725763" cy="1326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51544" y="5351692"/>
            <a:ext cx="1188000" cy="2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C00000"/>
                </a:solidFill>
              </a:rPr>
              <a:t>-</a:t>
            </a:r>
            <a:r>
              <a:rPr lang="ko-KR" altLang="en-US" sz="1100" b="1" dirty="0" smtClean="0">
                <a:solidFill>
                  <a:srgbClr val="C00000"/>
                </a:solidFill>
              </a:rPr>
              <a:t>최우선 개선영역</a:t>
            </a:r>
            <a:endParaRPr lang="ko-KR" altLang="en-US" sz="1100" b="1" dirty="0">
              <a:solidFill>
                <a:srgbClr val="C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651544" y="4498881"/>
            <a:ext cx="1188000" cy="2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altLang="ko-KR" sz="1100" dirty="0" smtClean="0"/>
              <a:t>-</a:t>
            </a:r>
            <a:r>
              <a:rPr lang="ko-KR" altLang="en-US" sz="1100" dirty="0" smtClean="0"/>
              <a:t>상대적 강점영역</a:t>
            </a:r>
            <a:endParaRPr lang="ko-KR" altLang="en-US" sz="1100" dirty="0"/>
          </a:p>
        </p:txBody>
      </p:sp>
      <p:sp>
        <p:nvSpPr>
          <p:cNvPr id="61" name="TextBox 60"/>
          <p:cNvSpPr txBox="1"/>
          <p:nvPr/>
        </p:nvSpPr>
        <p:spPr>
          <a:xfrm>
            <a:off x="1161182" y="4511581"/>
            <a:ext cx="1080000" cy="2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36000" rIns="36000" rtlCol="0">
            <a:spAutoFit/>
          </a:bodyPr>
          <a:lstStyle/>
          <a:p>
            <a:r>
              <a:rPr lang="en-US" altLang="ko-KR" sz="1100" dirty="0" smtClean="0"/>
              <a:t>-</a:t>
            </a:r>
            <a:r>
              <a:rPr lang="ko-KR" altLang="en-US" sz="1100" dirty="0" smtClean="0"/>
              <a:t>유지관리 영역</a:t>
            </a:r>
            <a:endParaRPr lang="ko-KR" altLang="en-US" sz="1100" dirty="0"/>
          </a:p>
        </p:txBody>
      </p:sp>
      <p:sp>
        <p:nvSpPr>
          <p:cNvPr id="62" name="TextBox 61"/>
          <p:cNvSpPr txBox="1"/>
          <p:nvPr/>
        </p:nvSpPr>
        <p:spPr>
          <a:xfrm>
            <a:off x="1161182" y="5364392"/>
            <a:ext cx="1080000" cy="2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36000" rIns="36000" rtlCol="0">
            <a:spAutoFit/>
          </a:bodyPr>
          <a:lstStyle/>
          <a:p>
            <a:r>
              <a:rPr lang="en-US" altLang="ko-KR" sz="1100" dirty="0" smtClean="0"/>
              <a:t>-</a:t>
            </a:r>
            <a:r>
              <a:rPr lang="ko-KR" altLang="en-US" sz="1100" dirty="0" smtClean="0"/>
              <a:t>중점 개선영역</a:t>
            </a:r>
            <a:endParaRPr lang="ko-KR" altLang="en-US" sz="1100" dirty="0"/>
          </a:p>
        </p:txBody>
      </p:sp>
      <p:sp>
        <p:nvSpPr>
          <p:cNvPr id="63" name="TextBox 62"/>
          <p:cNvSpPr txBox="1"/>
          <p:nvPr/>
        </p:nvSpPr>
        <p:spPr>
          <a:xfrm>
            <a:off x="499285" y="4498882"/>
            <a:ext cx="517845" cy="2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dirty="0" smtClean="0"/>
              <a:t>높다</a:t>
            </a:r>
            <a:endParaRPr lang="ko-KR" altLang="en-US" sz="1100" dirty="0"/>
          </a:p>
        </p:txBody>
      </p:sp>
      <p:sp>
        <p:nvSpPr>
          <p:cNvPr id="64" name="TextBox 63"/>
          <p:cNvSpPr txBox="1"/>
          <p:nvPr/>
        </p:nvSpPr>
        <p:spPr>
          <a:xfrm>
            <a:off x="499285" y="6010507"/>
            <a:ext cx="517845" cy="2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dirty="0" smtClean="0"/>
              <a:t>낮다</a:t>
            </a:r>
            <a:endParaRPr lang="ko-KR" altLang="en-US" sz="1100" dirty="0"/>
          </a:p>
        </p:txBody>
      </p:sp>
      <p:sp>
        <p:nvSpPr>
          <p:cNvPr id="65" name="TextBox 64"/>
          <p:cNvSpPr txBox="1"/>
          <p:nvPr/>
        </p:nvSpPr>
        <p:spPr>
          <a:xfrm>
            <a:off x="5343700" y="6293397"/>
            <a:ext cx="517845" cy="2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smtClean="0"/>
              <a:t>높다</a:t>
            </a:r>
            <a:endParaRPr lang="ko-KR" altLang="en-US" sz="1100" dirty="0"/>
          </a:p>
        </p:txBody>
      </p:sp>
      <p:sp>
        <p:nvSpPr>
          <p:cNvPr id="66" name="TextBox 65"/>
          <p:cNvSpPr txBox="1"/>
          <p:nvPr/>
        </p:nvSpPr>
        <p:spPr>
          <a:xfrm>
            <a:off x="1135782" y="6293397"/>
            <a:ext cx="517845" cy="2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dirty="0" smtClean="0"/>
              <a:t>낮다</a:t>
            </a:r>
            <a:endParaRPr lang="ko-KR" altLang="en-US" sz="1100" dirty="0"/>
          </a:p>
        </p:txBody>
      </p:sp>
      <p:sp>
        <p:nvSpPr>
          <p:cNvPr id="67" name="TextBox 66"/>
          <p:cNvSpPr txBox="1"/>
          <p:nvPr/>
        </p:nvSpPr>
        <p:spPr>
          <a:xfrm>
            <a:off x="343694" y="5197108"/>
            <a:ext cx="648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b="1" dirty="0" smtClean="0"/>
              <a:t>만족도</a:t>
            </a:r>
            <a:endParaRPr lang="ko-KR" altLang="en-US" sz="11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3174626" y="6332899"/>
            <a:ext cx="648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b="1" dirty="0" smtClean="0"/>
              <a:t>중요도</a:t>
            </a:r>
            <a:endParaRPr lang="ko-KR" altLang="en-US" sz="1100" b="1" dirty="0"/>
          </a:p>
        </p:txBody>
      </p:sp>
      <p:sp>
        <p:nvSpPr>
          <p:cNvPr id="69" name="순서도: 연결자 68"/>
          <p:cNvSpPr/>
          <p:nvPr/>
        </p:nvSpPr>
        <p:spPr>
          <a:xfrm>
            <a:off x="2287910" y="4682588"/>
            <a:ext cx="115358" cy="115358"/>
          </a:xfrm>
          <a:prstGeom prst="flowChartConnector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70" name="순서도: 연결자 69"/>
          <p:cNvSpPr/>
          <p:nvPr/>
        </p:nvSpPr>
        <p:spPr>
          <a:xfrm>
            <a:off x="4448150" y="5978732"/>
            <a:ext cx="115358" cy="115358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71" name="순서도: 연결자 70"/>
          <p:cNvSpPr/>
          <p:nvPr/>
        </p:nvSpPr>
        <p:spPr>
          <a:xfrm>
            <a:off x="4692832" y="5792905"/>
            <a:ext cx="115358" cy="115358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72" name="순서도: 연결자 71"/>
          <p:cNvSpPr/>
          <p:nvPr/>
        </p:nvSpPr>
        <p:spPr>
          <a:xfrm>
            <a:off x="4160118" y="5157986"/>
            <a:ext cx="115358" cy="115358"/>
          </a:xfrm>
          <a:prstGeom prst="flowChartConnector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73" name="순서도: 연결자 72"/>
          <p:cNvSpPr/>
          <p:nvPr/>
        </p:nvSpPr>
        <p:spPr>
          <a:xfrm>
            <a:off x="3512046" y="5592270"/>
            <a:ext cx="115358" cy="115358"/>
          </a:xfrm>
          <a:prstGeom prst="flowChartConnector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74" name="순서도: 연결자 73"/>
          <p:cNvSpPr/>
          <p:nvPr/>
        </p:nvSpPr>
        <p:spPr>
          <a:xfrm>
            <a:off x="3872086" y="5374010"/>
            <a:ext cx="115358" cy="115358"/>
          </a:xfrm>
          <a:prstGeom prst="flowChartConnector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06526" y="4621044"/>
            <a:ext cx="547405" cy="24622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ko-KR" altLang="en-US" sz="1000" dirty="0" smtClean="0"/>
              <a:t>필요성</a:t>
            </a:r>
            <a:endParaRPr lang="ko-KR" altLang="en-US" sz="1000" dirty="0"/>
          </a:p>
        </p:txBody>
      </p:sp>
      <p:sp>
        <p:nvSpPr>
          <p:cNvPr id="43" name="TextBox 42"/>
          <p:cNvSpPr txBox="1"/>
          <p:nvPr/>
        </p:nvSpPr>
        <p:spPr>
          <a:xfrm>
            <a:off x="3612713" y="5518026"/>
            <a:ext cx="760355" cy="24622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ko-KR" altLang="en-US" sz="1000" dirty="0" smtClean="0"/>
              <a:t>의견수렴도</a:t>
            </a:r>
            <a:endParaRPr lang="ko-KR" altLang="en-US" sz="1000" dirty="0"/>
          </a:p>
        </p:txBody>
      </p:sp>
      <p:sp>
        <p:nvSpPr>
          <p:cNvPr id="44" name="TextBox 43"/>
          <p:cNvSpPr txBox="1"/>
          <p:nvPr/>
        </p:nvSpPr>
        <p:spPr>
          <a:xfrm>
            <a:off x="3957804" y="5322554"/>
            <a:ext cx="490346" cy="24622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ko-KR" altLang="en-US" sz="1000" dirty="0" smtClean="0"/>
              <a:t>투명성</a:t>
            </a:r>
            <a:endParaRPr lang="ko-KR" altLang="en-US" sz="1000" dirty="0"/>
          </a:p>
        </p:txBody>
      </p:sp>
      <p:sp>
        <p:nvSpPr>
          <p:cNvPr id="45" name="TextBox 44"/>
          <p:cNvSpPr txBox="1"/>
          <p:nvPr/>
        </p:nvSpPr>
        <p:spPr>
          <a:xfrm>
            <a:off x="4250627" y="5092554"/>
            <a:ext cx="490346" cy="24622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ko-KR" altLang="en-US" sz="1000" dirty="0" err="1" smtClean="0"/>
              <a:t>충실성</a:t>
            </a:r>
            <a:endParaRPr lang="ko-KR" altLang="en-US" sz="1000" dirty="0"/>
          </a:p>
        </p:txBody>
      </p:sp>
      <p:sp>
        <p:nvSpPr>
          <p:cNvPr id="46" name="TextBox 45"/>
          <p:cNvSpPr txBox="1"/>
          <p:nvPr/>
        </p:nvSpPr>
        <p:spPr>
          <a:xfrm>
            <a:off x="4563017" y="5915282"/>
            <a:ext cx="490346" cy="24622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ko-KR" altLang="en-US" sz="1000" b="1" dirty="0" err="1" smtClean="0"/>
              <a:t>홍보성</a:t>
            </a:r>
            <a:endParaRPr lang="ko-KR" altLang="en-US" sz="10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808190" y="5734050"/>
            <a:ext cx="490346" cy="24622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ko-KR" altLang="en-US" sz="1000" b="1" dirty="0" err="1" smtClean="0"/>
              <a:t>효과성</a:t>
            </a:r>
            <a:endParaRPr lang="ko-KR" altLang="en-US" sz="1000" b="1" dirty="0"/>
          </a:p>
        </p:txBody>
      </p:sp>
      <p:sp>
        <p:nvSpPr>
          <p:cNvPr id="4" name="타원 3"/>
          <p:cNvSpPr/>
          <p:nvPr/>
        </p:nvSpPr>
        <p:spPr>
          <a:xfrm>
            <a:off x="4217797" y="5707628"/>
            <a:ext cx="1125903" cy="453875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17485" y="6511330"/>
            <a:ext cx="701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중요도 만족도 분석방법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(IPA)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의해 도출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421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222926" y="4149910"/>
            <a:ext cx="6088876" cy="2232212"/>
            <a:chOff x="35578" y="4515671"/>
            <a:chExt cx="3089658" cy="1723097"/>
          </a:xfrm>
        </p:grpSpPr>
        <p:sp>
          <p:nvSpPr>
            <p:cNvPr id="35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39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1316753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atinLnBrk="0"/>
            <a:r>
              <a:rPr lang="ko-KR" altLang="en-US" dirty="0" smtClean="0"/>
              <a:t>정책과제 전반적으로 </a:t>
            </a:r>
            <a:r>
              <a:rPr lang="en-US" altLang="ko-KR" dirty="0" smtClean="0"/>
              <a:t>80</a:t>
            </a:r>
            <a:r>
              <a:rPr lang="ko-KR" altLang="en-US" dirty="0" smtClean="0"/>
              <a:t>점 미만이며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</a:t>
            </a:r>
            <a:r>
              <a:rPr lang="en-US" altLang="ko-KR" dirty="0" smtClean="0"/>
              <a:t> ‘</a:t>
            </a:r>
            <a:r>
              <a:rPr lang="ko-KR" altLang="en-US" dirty="0" smtClean="0"/>
              <a:t>행정혁신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및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자치혁신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대한 만족도가 낮게 나타나는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정책생성 주기 전반을 도민들에게 널리 알릴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3+3 </a:t>
            </a:r>
            <a:r>
              <a:rPr lang="ko-KR" altLang="en-US" dirty="0"/>
              <a:t>정책과제 </a:t>
            </a:r>
            <a:r>
              <a:rPr lang="ko-KR" altLang="en-US" dirty="0" smtClean="0"/>
              <a:t>평가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항목간 비교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2055696" y="1583795"/>
              <a:ext cx="1225051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3+3 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정책과제 평가  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en-US" altLang="ko-KR" sz="1300" dirty="0" smtClean="0">
                <a:solidFill>
                  <a:schemeClr val="tx1"/>
                </a:solidFill>
              </a:rPr>
              <a:t>3+3 </a:t>
            </a:r>
            <a:r>
              <a:rPr lang="ko-KR" altLang="en-US" sz="1300" dirty="0" smtClean="0">
                <a:solidFill>
                  <a:schemeClr val="tx1"/>
                </a:solidFill>
              </a:rPr>
              <a:t>정책과제 전체적으로</a:t>
            </a:r>
            <a:r>
              <a:rPr lang="en-US" altLang="ko-KR" sz="1300" dirty="0" smtClean="0">
                <a:solidFill>
                  <a:schemeClr val="tx1"/>
                </a:solidFill>
              </a:rPr>
              <a:t>,</a:t>
            </a:r>
            <a:r>
              <a:rPr lang="ko-KR" altLang="en-US" sz="1300" dirty="0" smtClean="0">
                <a:solidFill>
                  <a:schemeClr val="tx1"/>
                </a:solidFill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</a:rPr>
              <a:t>80</a:t>
            </a:r>
            <a:r>
              <a:rPr lang="ko-KR" altLang="en-US" sz="1300" dirty="0" smtClean="0">
                <a:solidFill>
                  <a:schemeClr val="tx1"/>
                </a:solidFill>
              </a:rPr>
              <a:t>점에 미달하는 것으로 나타남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</a:rPr>
              <a:t>특히 행정혁신 및 자치혁신은 </a:t>
            </a:r>
            <a:r>
              <a:rPr lang="en-US" altLang="ko-KR" sz="1300" dirty="0" smtClean="0">
                <a:solidFill>
                  <a:schemeClr val="tx1"/>
                </a:solidFill>
              </a:rPr>
              <a:t>3</a:t>
            </a:r>
            <a:r>
              <a:rPr lang="ko-KR" altLang="en-US" sz="1300" dirty="0" err="1" smtClean="0">
                <a:solidFill>
                  <a:schemeClr val="tx1"/>
                </a:solidFill>
              </a:rPr>
              <a:t>농혁신에</a:t>
            </a:r>
            <a:r>
              <a:rPr lang="ko-KR" altLang="en-US" sz="1300" dirty="0" smtClean="0">
                <a:solidFill>
                  <a:schemeClr val="tx1"/>
                </a:solidFill>
              </a:rPr>
              <a:t> 비해 </a:t>
            </a:r>
            <a:r>
              <a:rPr lang="en-US" altLang="ko-KR" sz="1300" dirty="0" smtClean="0">
                <a:solidFill>
                  <a:schemeClr val="tx1"/>
                </a:solidFill>
              </a:rPr>
              <a:t>3</a:t>
            </a:r>
            <a:r>
              <a:rPr lang="ko-KR" altLang="en-US" sz="1300" dirty="0" smtClean="0">
                <a:solidFill>
                  <a:schemeClr val="tx1"/>
                </a:solidFill>
              </a:rPr>
              <a:t>점 가량 낮은 미흡한 평가를 받음 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</a:rPr>
              <a:t>이러한 점수격차는 모든 요소에서 나타나며 특히 의견수렴도 및 효과성에서 두드러짐   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marL="11112" latinLnBrk="0"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177800" indent="-177800" latinLnBrk="0"/>
            <a:r>
              <a:rPr lang="en-US" altLang="ko-KR" sz="1300" b="1" dirty="0" smtClean="0">
                <a:solidFill>
                  <a:schemeClr val="tx1"/>
                </a:solidFill>
              </a:rPr>
              <a:t>→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행정혁신 및 자치혁신과 연계된 성과계약 과제의 경우 의견수렴도 및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효과성을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높일 수 있도록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정책생성 주기 전반을 도민들에게 널리 알릴 필요가 있음   </a:t>
            </a:r>
            <a:endParaRPr lang="en-US" altLang="ko-KR" sz="1300" dirty="0">
              <a:solidFill>
                <a:schemeClr val="tx1"/>
              </a:solidFill>
            </a:endParaRPr>
          </a:p>
        </p:txBody>
      </p:sp>
      <p:graphicFrame>
        <p:nvGraphicFramePr>
          <p:cNvPr id="1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596082"/>
              </p:ext>
            </p:extLst>
          </p:nvPr>
        </p:nvGraphicFramePr>
        <p:xfrm>
          <a:off x="559594" y="2174821"/>
          <a:ext cx="5688632" cy="2047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74080" y="2059405"/>
            <a:ext cx="792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71886" y="198963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 smtClean="0"/>
              <a:t>3+3 </a:t>
            </a:r>
            <a:r>
              <a:rPr lang="ko-KR" altLang="en-US" sz="1200" u="sng" dirty="0" smtClean="0"/>
              <a:t>정책과제 총점</a:t>
            </a:r>
            <a:endParaRPr lang="ko-KR" altLang="en-US" sz="1200" u="sng" dirty="0"/>
          </a:p>
        </p:txBody>
      </p:sp>
      <p:sp>
        <p:nvSpPr>
          <p:cNvPr id="43" name="TextBox 42"/>
          <p:cNvSpPr txBox="1"/>
          <p:nvPr/>
        </p:nvSpPr>
        <p:spPr>
          <a:xfrm>
            <a:off x="1947972" y="422188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 smtClean="0"/>
              <a:t>3+3</a:t>
            </a:r>
            <a:r>
              <a:rPr lang="ko-KR" altLang="en-US" sz="1200" u="sng" dirty="0" smtClean="0"/>
              <a:t> </a:t>
            </a:r>
            <a:r>
              <a:rPr lang="ko-KR" altLang="en-US" sz="1200" u="sng" dirty="0" err="1" smtClean="0"/>
              <a:t>상하위</a:t>
            </a:r>
            <a:r>
              <a:rPr lang="ko-KR" altLang="en-US" sz="1200" u="sng" dirty="0" smtClean="0"/>
              <a:t> 만족도 요소 별 점수</a:t>
            </a:r>
            <a:endParaRPr lang="ko-KR" altLang="en-US" sz="1200" u="sng" dirty="0"/>
          </a:p>
        </p:txBody>
      </p:sp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870124" y="2693745"/>
            <a:ext cx="5018186" cy="1"/>
          </a:xfrm>
          <a:prstGeom prst="line">
            <a:avLst/>
          </a:prstGeom>
          <a:ln w="12700">
            <a:solidFill>
              <a:srgbClr val="6699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258775" y="2493690"/>
            <a:ext cx="7329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ko-KR" altLang="en-US" sz="1000" dirty="0" smtClean="0">
                <a:latin typeface="+mn-ea"/>
              </a:rPr>
              <a:t>전체평균</a:t>
            </a:r>
            <a:r>
              <a:rPr lang="en-US" altLang="ko-KR" sz="1000" dirty="0" smtClean="0">
                <a:latin typeface="+mn-ea"/>
              </a:rPr>
              <a:t>78.87</a:t>
            </a:r>
            <a:endParaRPr kumimoji="0" lang="en-US" altLang="ko-KR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3395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50473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atinLnBrk="0"/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일 잘하는 지방정부로 가는 행정혁신은 전체 대비</a:t>
            </a:r>
            <a:r>
              <a:rPr lang="ko-KR" altLang="en-US" dirty="0" smtClean="0"/>
              <a:t> 요소 전반적인 만족도가 낮은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행정의 신뢰가 미흡한 평가를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중심으로 만족도를 높일 수 있는 개선이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3+3</a:t>
            </a:r>
            <a:r>
              <a:rPr lang="ko-KR" altLang="en-US" dirty="0" smtClean="0"/>
              <a:t> 정책과제 </a:t>
            </a:r>
            <a:r>
              <a:rPr lang="ko-KR" altLang="en-US" dirty="0"/>
              <a:t>평가 </a:t>
            </a:r>
            <a:r>
              <a:rPr lang="en-US" altLang="ko-KR" dirty="0"/>
              <a:t>– </a:t>
            </a:r>
            <a:r>
              <a:rPr lang="en-US" altLang="ko-KR" dirty="0" smtClean="0"/>
              <a:t>①</a:t>
            </a:r>
            <a:r>
              <a:rPr lang="ko-KR" altLang="en-US" dirty="0"/>
              <a:t>일 잘하는 지방정부로 가는 행정혁신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대비 낮게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전반적 만족도 및 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전체 대비 낮은 반면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절대점수는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세부 영역에서 행정의 신뢰에 대한 만족도가 현저하게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감사활동 및 공직자 청렴에 대한 부정적 인식이 존재함을 의미함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행정의 신뢰 영역을 중심으로 전반적인 만족도를 높일 수 있는 개선방안 마련이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5742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만족도 비교</a:t>
            </a:r>
            <a:endParaRPr lang="ko-KR" altLang="en-US" sz="1200" u="sng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43619" y="1863548"/>
            <a:ext cx="3512443" cy="3429962"/>
            <a:chOff x="143619" y="1773610"/>
            <a:chExt cx="3512443" cy="3429962"/>
          </a:xfrm>
        </p:grpSpPr>
        <p:cxnSp>
          <p:nvCxnSpPr>
            <p:cNvPr id="42" name="직선 연결선 41"/>
            <p:cNvCxnSpPr/>
            <p:nvPr/>
          </p:nvCxnSpPr>
          <p:spPr>
            <a:xfrm flipV="1">
              <a:off x="937762" y="3446344"/>
              <a:ext cx="2718300" cy="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007314"/>
                </p:ext>
              </p:extLst>
            </p:nvPr>
          </p:nvGraphicFramePr>
          <p:xfrm>
            <a:off x="856267" y="1964136"/>
            <a:ext cx="2719271" cy="30498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3" name="TextBox 62"/>
            <p:cNvSpPr txBox="1"/>
            <p:nvPr/>
          </p:nvSpPr>
          <p:spPr>
            <a:xfrm>
              <a:off x="1207790" y="4941962"/>
              <a:ext cx="7554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전체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503934" y="4941962"/>
              <a:ext cx="7554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행정혁신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3619" y="4808979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보통</a:t>
              </a:r>
              <a:endParaRPr lang="ko-KR" altLang="en-US" sz="120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3619" y="3307844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43619" y="1773610"/>
              <a:ext cx="805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매우</a:t>
              </a:r>
              <a:endParaRPr lang="en-US" altLang="ko-KR" sz="1200" b="1" dirty="0" smtClean="0"/>
            </a:p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cxnSp>
          <p:nvCxnSpPr>
            <p:cNvPr id="69" name="직선 연결선 68"/>
            <p:cNvCxnSpPr>
              <a:endCxn id="66" idx="3"/>
            </p:cNvCxnSpPr>
            <p:nvPr/>
          </p:nvCxnSpPr>
          <p:spPr>
            <a:xfrm>
              <a:off x="949337" y="2004442"/>
              <a:ext cx="0" cy="29430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/>
            <p:nvPr/>
          </p:nvCxnSpPr>
          <p:spPr>
            <a:xfrm>
              <a:off x="703734" y="3639374"/>
              <a:ext cx="0" cy="11520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 flipV="1">
              <a:off x="703734" y="2167909"/>
              <a:ext cx="0" cy="11515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 Box 11"/>
            <p:cNvSpPr txBox="1">
              <a:spLocks noChangeArrowheads="1"/>
            </p:cNvSpPr>
            <p:nvPr/>
          </p:nvSpPr>
          <p:spPr bwMode="auto">
            <a:xfrm>
              <a:off x="2719958" y="1845618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459800" y="3717826"/>
            <a:ext cx="5028910" cy="1440160"/>
            <a:chOff x="4459800" y="3573810"/>
            <a:chExt cx="5028910" cy="1440160"/>
          </a:xfrm>
        </p:grpSpPr>
        <p:graphicFrame>
          <p:nvGraphicFramePr>
            <p:cNvPr id="98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65805741"/>
                </p:ext>
              </p:extLst>
            </p:nvPr>
          </p:nvGraphicFramePr>
          <p:xfrm>
            <a:off x="6104335" y="3789834"/>
            <a:ext cx="338316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9" name="TextBox 98"/>
            <p:cNvSpPr txBox="1"/>
            <p:nvPr/>
          </p:nvSpPr>
          <p:spPr>
            <a:xfrm>
              <a:off x="4459800" y="3802534"/>
              <a:ext cx="17303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100" dirty="0" smtClean="0"/>
                <a:t>자기 주도적 행정</a:t>
              </a:r>
              <a:endParaRPr lang="ko-KR" altLang="en-US" sz="11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459800" y="4107499"/>
              <a:ext cx="17303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100" dirty="0" smtClean="0"/>
                <a:t>업무 협업</a:t>
              </a:r>
              <a:endParaRPr lang="ko-KR" altLang="en-US" sz="1100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459800" y="4412464"/>
              <a:ext cx="17303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100" dirty="0" smtClean="0"/>
                <a:t>행정혁신의 내재화</a:t>
              </a:r>
              <a:endParaRPr lang="ko-KR" altLang="en-US" sz="1100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459800" y="4717430"/>
              <a:ext cx="17303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100" dirty="0" smtClean="0"/>
                <a:t>행정의 신뢰</a:t>
              </a:r>
              <a:endParaRPr lang="ko-KR" altLang="en-US" sz="1100" dirty="0"/>
            </a:p>
          </p:txBody>
        </p:sp>
        <p:sp>
          <p:nvSpPr>
            <p:cNvPr id="104" name="Text Box 11"/>
            <p:cNvSpPr txBox="1">
              <a:spLocks noChangeArrowheads="1"/>
            </p:cNvSpPr>
            <p:nvPr/>
          </p:nvSpPr>
          <p:spPr bwMode="auto">
            <a:xfrm>
              <a:off x="8696622" y="3573810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5674886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세부 영역 별 평가 </a:t>
            </a:r>
            <a:endParaRPr lang="ko-KR" altLang="en-US" sz="1200" u="sng" dirty="0"/>
          </a:p>
        </p:txBody>
      </p:sp>
      <p:sp>
        <p:nvSpPr>
          <p:cNvPr id="50" name="TextBox 49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요소 만족도 비교</a:t>
            </a:r>
            <a:endParaRPr lang="ko-KR" alt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134130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주민이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주인되는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자치혁신은 전체 대비</a:t>
            </a:r>
            <a:r>
              <a:rPr lang="ko-KR" altLang="en-US" dirty="0" smtClean="0"/>
              <a:t> 요소 전반적인 만족도가 낮으며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부진한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따라서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이를 중심으로 만족도를 높일 수 있는 개선이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3+3</a:t>
            </a:r>
            <a:r>
              <a:rPr lang="ko-KR" altLang="en-US" dirty="0" smtClean="0"/>
              <a:t> 정책과제 </a:t>
            </a:r>
            <a:r>
              <a:rPr lang="ko-KR" altLang="en-US" dirty="0"/>
              <a:t>평가 </a:t>
            </a:r>
            <a:r>
              <a:rPr lang="en-US" altLang="ko-KR" dirty="0" smtClean="0"/>
              <a:t>– </a:t>
            </a:r>
            <a:r>
              <a:rPr lang="en-US" altLang="ko-KR" dirty="0" smtClean="0">
                <a:latin typeface="맑은 고딕"/>
                <a:ea typeface="맑은 고딕"/>
              </a:rPr>
              <a:t>②</a:t>
            </a:r>
            <a:r>
              <a:rPr lang="ko-KR" altLang="en-US" dirty="0" smtClean="0"/>
              <a:t>주민이 </a:t>
            </a:r>
            <a:r>
              <a:rPr lang="ko-KR" altLang="en-US" dirty="0" err="1"/>
              <a:t>주인되는</a:t>
            </a:r>
            <a:r>
              <a:rPr lang="ko-KR" altLang="en-US" dirty="0"/>
              <a:t> 자치혁신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대비 낮게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 및 절대점수 모두 효과성과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세부 영역인 참여와 자치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거버넌스는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유사하게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수준의 만족도를 보임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효과성과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홍보성을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중심으로 만족도를 높일 수 있는 개선방안 마련이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5742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만족도 비교</a:t>
            </a:r>
            <a:endParaRPr lang="ko-KR" altLang="en-US" sz="1200" u="sng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43619" y="1863548"/>
            <a:ext cx="3512443" cy="3429962"/>
            <a:chOff x="143619" y="1773610"/>
            <a:chExt cx="3512443" cy="3429962"/>
          </a:xfrm>
        </p:grpSpPr>
        <p:cxnSp>
          <p:nvCxnSpPr>
            <p:cNvPr id="42" name="직선 연결선 41"/>
            <p:cNvCxnSpPr/>
            <p:nvPr/>
          </p:nvCxnSpPr>
          <p:spPr>
            <a:xfrm flipV="1">
              <a:off x="937762" y="3446344"/>
              <a:ext cx="2718300" cy="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61690557"/>
                </p:ext>
              </p:extLst>
            </p:nvPr>
          </p:nvGraphicFramePr>
          <p:xfrm>
            <a:off x="856267" y="1964136"/>
            <a:ext cx="2719271" cy="30498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3" name="TextBox 62"/>
            <p:cNvSpPr txBox="1"/>
            <p:nvPr/>
          </p:nvSpPr>
          <p:spPr>
            <a:xfrm>
              <a:off x="1207790" y="4941962"/>
              <a:ext cx="7554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전체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503934" y="4941962"/>
              <a:ext cx="7554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자치혁신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3619" y="4808979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보통</a:t>
              </a:r>
              <a:endParaRPr lang="ko-KR" altLang="en-US" sz="120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3619" y="3307844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43619" y="1773610"/>
              <a:ext cx="805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매우</a:t>
              </a:r>
              <a:endParaRPr lang="en-US" altLang="ko-KR" sz="1200" b="1" dirty="0" smtClean="0"/>
            </a:p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cxnSp>
          <p:nvCxnSpPr>
            <p:cNvPr id="69" name="직선 연결선 68"/>
            <p:cNvCxnSpPr>
              <a:endCxn id="66" idx="3"/>
            </p:cNvCxnSpPr>
            <p:nvPr/>
          </p:nvCxnSpPr>
          <p:spPr>
            <a:xfrm>
              <a:off x="949337" y="2004442"/>
              <a:ext cx="0" cy="29430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/>
            <p:nvPr/>
          </p:nvCxnSpPr>
          <p:spPr>
            <a:xfrm>
              <a:off x="703734" y="3639374"/>
              <a:ext cx="0" cy="11520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 flipV="1">
              <a:off x="703734" y="2167909"/>
              <a:ext cx="0" cy="11515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 Box 11"/>
            <p:cNvSpPr txBox="1">
              <a:spLocks noChangeArrowheads="1"/>
            </p:cNvSpPr>
            <p:nvPr/>
          </p:nvSpPr>
          <p:spPr bwMode="auto">
            <a:xfrm>
              <a:off x="2719958" y="1845618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459800" y="3717826"/>
            <a:ext cx="5028910" cy="1440160"/>
            <a:chOff x="4459800" y="3573810"/>
            <a:chExt cx="5028910" cy="1440160"/>
          </a:xfrm>
        </p:grpSpPr>
        <p:graphicFrame>
          <p:nvGraphicFramePr>
            <p:cNvPr id="98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68076908"/>
                </p:ext>
              </p:extLst>
            </p:nvPr>
          </p:nvGraphicFramePr>
          <p:xfrm>
            <a:off x="6104335" y="3789834"/>
            <a:ext cx="338316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9" name="TextBox 98"/>
            <p:cNvSpPr txBox="1"/>
            <p:nvPr/>
          </p:nvSpPr>
          <p:spPr>
            <a:xfrm>
              <a:off x="4459800" y="3960272"/>
              <a:ext cx="17303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100" dirty="0" smtClean="0"/>
                <a:t>참여와 자치</a:t>
              </a:r>
              <a:endParaRPr lang="ko-KR" altLang="en-US" sz="1100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459800" y="4581922"/>
              <a:ext cx="17303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100" dirty="0" err="1" smtClean="0"/>
                <a:t>거버넌스</a:t>
              </a:r>
              <a:endParaRPr lang="ko-KR" altLang="en-US" sz="1100" dirty="0"/>
            </a:p>
          </p:txBody>
        </p:sp>
        <p:sp>
          <p:nvSpPr>
            <p:cNvPr id="104" name="Text Box 11"/>
            <p:cNvSpPr txBox="1">
              <a:spLocks noChangeArrowheads="1"/>
            </p:cNvSpPr>
            <p:nvPr/>
          </p:nvSpPr>
          <p:spPr bwMode="auto">
            <a:xfrm>
              <a:off x="8696622" y="3573810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5674886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세부 영역 별 평가 </a:t>
            </a:r>
            <a:endParaRPr lang="ko-KR" altLang="en-US" sz="1200" u="sng" dirty="0"/>
          </a:p>
        </p:txBody>
      </p:sp>
      <p:sp>
        <p:nvSpPr>
          <p:cNvPr id="50" name="TextBox 49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요소 만족도 비교</a:t>
            </a:r>
            <a:endParaRPr lang="ko-KR" altLang="en-US" sz="1200" u="sng" dirty="0"/>
          </a:p>
        </p:txBody>
      </p:sp>
      <p:graphicFrame>
        <p:nvGraphicFramePr>
          <p:cNvPr id="5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91138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234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농어촌에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희망주는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3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농혁신은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전체 대비</a:t>
            </a:r>
            <a:r>
              <a:rPr lang="ko-KR" altLang="en-US" dirty="0" smtClean="0"/>
              <a:t> 요소 전반적인 만족도가 높은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지속가능한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농어업은</a:t>
            </a:r>
            <a:r>
              <a:rPr lang="ko-KR" altLang="en-US" dirty="0" smtClean="0"/>
              <a:t> 만족 이상의 평가를 받음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3+3</a:t>
            </a:r>
            <a:r>
              <a:rPr lang="ko-KR" altLang="en-US" dirty="0" smtClean="0"/>
              <a:t> 정책과제 </a:t>
            </a:r>
            <a:r>
              <a:rPr lang="ko-KR" altLang="en-US" dirty="0"/>
              <a:t>평가 </a:t>
            </a:r>
            <a:r>
              <a:rPr lang="en-US" altLang="ko-KR" dirty="0" smtClean="0"/>
              <a:t>– </a:t>
            </a:r>
            <a:r>
              <a:rPr lang="en-US" altLang="ko-KR" dirty="0" smtClean="0">
                <a:latin typeface="맑은 고딕"/>
                <a:ea typeface="맑은 고딕"/>
              </a:rPr>
              <a:t>③</a:t>
            </a:r>
            <a:r>
              <a:rPr lang="ko-KR" altLang="en-US" dirty="0" smtClean="0"/>
              <a:t>농어촌에 </a:t>
            </a:r>
            <a:r>
              <a:rPr lang="ko-KR" altLang="en-US" dirty="0" err="1"/>
              <a:t>희망주는</a:t>
            </a:r>
            <a:r>
              <a:rPr lang="ko-KR" altLang="en-US" dirty="0"/>
              <a:t> </a:t>
            </a:r>
            <a:r>
              <a:rPr lang="en-US" altLang="ko-KR" dirty="0"/>
              <a:t>3</a:t>
            </a:r>
            <a:r>
              <a:rPr lang="ko-KR" altLang="en-US" dirty="0"/>
              <a:t>농 혁신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으로서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대비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 및 절대적으로 필요성의 만족도가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세부 영역에서 유일하게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지속가능한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농어업이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 이상의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농어촌 경제활동 지원 정책에 대한 도민들의 체감도가 높은 것을 의미함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기존의 우수한 분야를 유지하고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지속적으로 해당 정책의 만족도를 향상시킬 노력이 필요함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5742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만족도 비교</a:t>
            </a:r>
            <a:endParaRPr lang="ko-KR" altLang="en-US" sz="1200" u="sng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43619" y="1863548"/>
            <a:ext cx="3512443" cy="3429962"/>
            <a:chOff x="143619" y="1773610"/>
            <a:chExt cx="3512443" cy="3429962"/>
          </a:xfrm>
        </p:grpSpPr>
        <p:cxnSp>
          <p:nvCxnSpPr>
            <p:cNvPr id="42" name="직선 연결선 41"/>
            <p:cNvCxnSpPr/>
            <p:nvPr/>
          </p:nvCxnSpPr>
          <p:spPr>
            <a:xfrm flipV="1">
              <a:off x="937762" y="3446344"/>
              <a:ext cx="2718300" cy="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35984348"/>
                </p:ext>
              </p:extLst>
            </p:nvPr>
          </p:nvGraphicFramePr>
          <p:xfrm>
            <a:off x="856267" y="1964136"/>
            <a:ext cx="2719271" cy="30498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3" name="TextBox 62"/>
            <p:cNvSpPr txBox="1"/>
            <p:nvPr/>
          </p:nvSpPr>
          <p:spPr>
            <a:xfrm>
              <a:off x="1207790" y="4941962"/>
              <a:ext cx="7554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전체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503934" y="4941962"/>
              <a:ext cx="7554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/>
                <a:t>3</a:t>
              </a:r>
              <a:r>
                <a:rPr lang="ko-KR" altLang="en-US" sz="1100" dirty="0" err="1" smtClean="0"/>
                <a:t>농혁신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3619" y="4808979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보통</a:t>
              </a:r>
              <a:endParaRPr lang="ko-KR" altLang="en-US" sz="120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3619" y="3307844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43619" y="1773610"/>
              <a:ext cx="805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매우</a:t>
              </a:r>
              <a:endParaRPr lang="en-US" altLang="ko-KR" sz="1200" b="1" dirty="0" smtClean="0"/>
            </a:p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cxnSp>
          <p:nvCxnSpPr>
            <p:cNvPr id="69" name="직선 연결선 68"/>
            <p:cNvCxnSpPr>
              <a:endCxn id="66" idx="3"/>
            </p:cNvCxnSpPr>
            <p:nvPr/>
          </p:nvCxnSpPr>
          <p:spPr>
            <a:xfrm>
              <a:off x="949337" y="2004442"/>
              <a:ext cx="0" cy="29430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/>
            <p:nvPr/>
          </p:nvCxnSpPr>
          <p:spPr>
            <a:xfrm>
              <a:off x="703734" y="3639374"/>
              <a:ext cx="0" cy="11520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 flipV="1">
              <a:off x="703734" y="2167909"/>
              <a:ext cx="0" cy="11515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 Box 11"/>
            <p:cNvSpPr txBox="1">
              <a:spLocks noChangeArrowheads="1"/>
            </p:cNvSpPr>
            <p:nvPr/>
          </p:nvSpPr>
          <p:spPr bwMode="auto">
            <a:xfrm>
              <a:off x="2719958" y="1845618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459800" y="3717826"/>
            <a:ext cx="5028910" cy="1440160"/>
            <a:chOff x="4459800" y="3573810"/>
            <a:chExt cx="5028910" cy="1440160"/>
          </a:xfrm>
        </p:grpSpPr>
        <p:graphicFrame>
          <p:nvGraphicFramePr>
            <p:cNvPr id="98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24486787"/>
                </p:ext>
              </p:extLst>
            </p:nvPr>
          </p:nvGraphicFramePr>
          <p:xfrm>
            <a:off x="6104335" y="3789834"/>
            <a:ext cx="338316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9" name="TextBox 98"/>
            <p:cNvSpPr txBox="1"/>
            <p:nvPr/>
          </p:nvSpPr>
          <p:spPr>
            <a:xfrm>
              <a:off x="4459800" y="3861842"/>
              <a:ext cx="17303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100" dirty="0" err="1" smtClean="0"/>
                <a:t>지속가능한</a:t>
              </a:r>
              <a:r>
                <a:rPr lang="ko-KR" altLang="en-US" sz="1100" dirty="0" smtClean="0"/>
                <a:t> </a:t>
              </a:r>
              <a:r>
                <a:rPr lang="ko-KR" altLang="en-US" sz="1100" dirty="0" err="1" smtClean="0"/>
                <a:t>농어업</a:t>
              </a:r>
              <a:endParaRPr lang="ko-KR" altLang="en-US" sz="1100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459800" y="4273704"/>
              <a:ext cx="17303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100" dirty="0" smtClean="0"/>
                <a:t>행복한 </a:t>
              </a:r>
              <a:r>
                <a:rPr lang="ko-KR" altLang="en-US" sz="1100" dirty="0" err="1" smtClean="0"/>
                <a:t>농어업인</a:t>
              </a:r>
              <a:endParaRPr lang="ko-KR" altLang="en-US" sz="1100" dirty="0"/>
            </a:p>
          </p:txBody>
        </p:sp>
        <p:sp>
          <p:nvSpPr>
            <p:cNvPr id="104" name="Text Box 11"/>
            <p:cNvSpPr txBox="1">
              <a:spLocks noChangeArrowheads="1"/>
            </p:cNvSpPr>
            <p:nvPr/>
          </p:nvSpPr>
          <p:spPr bwMode="auto">
            <a:xfrm>
              <a:off x="8696622" y="3573810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59800" y="4666630"/>
              <a:ext cx="17303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100" dirty="0" err="1" smtClean="0"/>
                <a:t>살기좋은</a:t>
              </a:r>
              <a:r>
                <a:rPr lang="ko-KR" altLang="en-US" sz="1100" dirty="0" smtClean="0"/>
                <a:t> 농어촌</a:t>
              </a:r>
              <a:endParaRPr lang="ko-KR" altLang="en-US" sz="1100" dirty="0"/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5674886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세부 영역 별 평가 </a:t>
            </a:r>
            <a:endParaRPr lang="ko-KR" altLang="en-US" sz="1200" u="sng" dirty="0"/>
          </a:p>
        </p:txBody>
      </p:sp>
      <p:sp>
        <p:nvSpPr>
          <p:cNvPr id="50" name="TextBox 49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요소 만족도 비교</a:t>
            </a:r>
            <a:endParaRPr lang="ko-KR" altLang="en-US" sz="1200" u="sng" dirty="0"/>
          </a:p>
        </p:txBody>
      </p:sp>
      <p:graphicFrame>
        <p:nvGraphicFramePr>
          <p:cNvPr id="5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430148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789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자영업에서 기업까지 행복한 성장의 만족도는 전체 평균과 유사하게 </a:t>
            </a:r>
            <a:r>
              <a:rPr lang="ko-KR" altLang="en-US" dirty="0" smtClean="0"/>
              <a:t>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충남경제발전 비전수립에 대한 만족도가 현저히 낮아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중심으로 만족도를 높일 수 있는 개선이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3+3</a:t>
            </a:r>
            <a:r>
              <a:rPr lang="ko-KR" altLang="en-US" dirty="0" smtClean="0"/>
              <a:t> 정책과제 </a:t>
            </a:r>
            <a:r>
              <a:rPr lang="ko-KR" altLang="en-US" dirty="0"/>
              <a:t>평가 </a:t>
            </a:r>
            <a:r>
              <a:rPr lang="en-US" altLang="ko-KR" dirty="0" smtClean="0"/>
              <a:t>– </a:t>
            </a:r>
            <a:r>
              <a:rPr lang="en-US" altLang="ko-KR" dirty="0" smtClean="0">
                <a:latin typeface="맑은 고딕"/>
                <a:ea typeface="맑은 고딕"/>
              </a:rPr>
              <a:t>④</a:t>
            </a:r>
            <a:r>
              <a:rPr lang="ko-KR" altLang="en-US" dirty="0" smtClean="0"/>
              <a:t>자영업에서 </a:t>
            </a:r>
            <a:r>
              <a:rPr lang="ko-KR" altLang="en-US" dirty="0"/>
              <a:t>기업까지 행복한 성장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으로서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평균과 유사함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전체 대비 낮은 반면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필요성은 높게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세부 영역에서 쾌적한 도시와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신성장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동력은 우수한 평가를 받은 반면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충남경제발전 비전수립과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문화∙관광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콘텐츠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산업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육성은 낮은 만족도를 보임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부진한 영역의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획 및 집행과정을 도민이 체감할 수 있도록 하여 전반적인 만족도를 높여야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5742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만족도 비교</a:t>
            </a:r>
            <a:endParaRPr lang="ko-KR" altLang="en-US" sz="1200" u="sng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43619" y="1863548"/>
            <a:ext cx="3512443" cy="3599239"/>
            <a:chOff x="143619" y="1773610"/>
            <a:chExt cx="3512443" cy="3599239"/>
          </a:xfrm>
        </p:grpSpPr>
        <p:cxnSp>
          <p:nvCxnSpPr>
            <p:cNvPr id="42" name="직선 연결선 41"/>
            <p:cNvCxnSpPr/>
            <p:nvPr/>
          </p:nvCxnSpPr>
          <p:spPr>
            <a:xfrm flipV="1">
              <a:off x="937762" y="3446344"/>
              <a:ext cx="2718300" cy="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17673270"/>
                </p:ext>
              </p:extLst>
            </p:nvPr>
          </p:nvGraphicFramePr>
          <p:xfrm>
            <a:off x="856267" y="1964136"/>
            <a:ext cx="2719271" cy="30498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3" name="TextBox 62"/>
            <p:cNvSpPr txBox="1"/>
            <p:nvPr/>
          </p:nvSpPr>
          <p:spPr>
            <a:xfrm>
              <a:off x="1207790" y="4941962"/>
              <a:ext cx="7554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전체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503934" y="4941962"/>
              <a:ext cx="75547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행복한 성장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3619" y="4808979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보통</a:t>
              </a:r>
              <a:endParaRPr lang="ko-KR" altLang="en-US" sz="120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3619" y="3307844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43619" y="1773610"/>
              <a:ext cx="805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매우</a:t>
              </a:r>
              <a:endParaRPr lang="en-US" altLang="ko-KR" sz="1200" b="1" dirty="0" smtClean="0"/>
            </a:p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cxnSp>
          <p:nvCxnSpPr>
            <p:cNvPr id="69" name="직선 연결선 68"/>
            <p:cNvCxnSpPr>
              <a:endCxn id="66" idx="3"/>
            </p:cNvCxnSpPr>
            <p:nvPr/>
          </p:nvCxnSpPr>
          <p:spPr>
            <a:xfrm>
              <a:off x="949337" y="2004442"/>
              <a:ext cx="0" cy="29430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/>
            <p:nvPr/>
          </p:nvCxnSpPr>
          <p:spPr>
            <a:xfrm>
              <a:off x="703734" y="3639374"/>
              <a:ext cx="0" cy="11520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 flipV="1">
              <a:off x="703734" y="2167909"/>
              <a:ext cx="0" cy="11515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 Box 11"/>
            <p:cNvSpPr txBox="1">
              <a:spLocks noChangeArrowheads="1"/>
            </p:cNvSpPr>
            <p:nvPr/>
          </p:nvSpPr>
          <p:spPr bwMode="auto">
            <a:xfrm>
              <a:off x="2719958" y="1845618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307400" y="3717826"/>
            <a:ext cx="5181310" cy="1440160"/>
            <a:chOff x="4307400" y="3573810"/>
            <a:chExt cx="5181310" cy="1440160"/>
          </a:xfrm>
        </p:grpSpPr>
        <p:graphicFrame>
          <p:nvGraphicFramePr>
            <p:cNvPr id="98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48074721"/>
                </p:ext>
              </p:extLst>
            </p:nvPr>
          </p:nvGraphicFramePr>
          <p:xfrm>
            <a:off x="6104335" y="3789834"/>
            <a:ext cx="338316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9" name="TextBox 98"/>
            <p:cNvSpPr txBox="1"/>
            <p:nvPr/>
          </p:nvSpPr>
          <p:spPr>
            <a:xfrm>
              <a:off x="4459800" y="3759637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/>
                <a:t>쾌적한 도시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459800" y="4031258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err="1" smtClean="0"/>
                <a:t>신성장동력</a:t>
              </a:r>
              <a:endParaRPr lang="ko-KR" altLang="en-US" sz="1000" dirty="0"/>
            </a:p>
          </p:txBody>
        </p:sp>
        <p:sp>
          <p:nvSpPr>
            <p:cNvPr id="104" name="Text Box 11"/>
            <p:cNvSpPr txBox="1">
              <a:spLocks noChangeArrowheads="1"/>
            </p:cNvSpPr>
            <p:nvPr/>
          </p:nvSpPr>
          <p:spPr bwMode="auto">
            <a:xfrm>
              <a:off x="8696622" y="3573810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59800" y="4273218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산업기반 조성</a:t>
              </a:r>
              <a:endParaRPr lang="ko-KR" altLang="en-US" sz="1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07400" y="4522614"/>
              <a:ext cx="18827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/>
                <a:t>문화∙관광 </a:t>
              </a:r>
              <a:r>
                <a:rPr lang="ko-KR" altLang="en-US" sz="1000" dirty="0" err="1"/>
                <a:t>콘텐츠</a:t>
              </a:r>
              <a:r>
                <a:rPr lang="ko-KR" altLang="en-US" sz="1000" dirty="0"/>
                <a:t> 산업 육성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07400" y="4764038"/>
              <a:ext cx="18827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충남경제발전 비전수립</a:t>
              </a:r>
              <a:endParaRPr lang="ko-KR" altLang="en-US" sz="1000" dirty="0"/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5674886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세부 영역 별 평가 </a:t>
            </a:r>
            <a:endParaRPr lang="ko-KR" altLang="en-US" sz="1200" u="sng" dirty="0"/>
          </a:p>
        </p:txBody>
      </p:sp>
      <p:sp>
        <p:nvSpPr>
          <p:cNvPr id="50" name="TextBox 49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요소 만족도 비교</a:t>
            </a:r>
            <a:endParaRPr lang="ko-KR" altLang="en-US" sz="1200" u="sng" dirty="0"/>
          </a:p>
        </p:txBody>
      </p:sp>
      <p:graphicFrame>
        <p:nvGraphicFramePr>
          <p:cNvPr id="5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0493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650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아이에서 어르신까지 행복할 권리 만족도는 전체 평균과 유사하게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취약계층을 대상으로 한 복지영역 만족도가 낮은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중심으로 만족도를 높일 수 있는 개선이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3+3</a:t>
            </a:r>
            <a:r>
              <a:rPr lang="ko-KR" altLang="en-US" dirty="0" smtClean="0"/>
              <a:t> 정책과제 </a:t>
            </a:r>
            <a:r>
              <a:rPr lang="ko-KR" altLang="en-US" dirty="0"/>
              <a:t>평가 </a:t>
            </a:r>
            <a:r>
              <a:rPr lang="en-US" altLang="ko-KR" dirty="0" smtClean="0"/>
              <a:t>– </a:t>
            </a:r>
            <a:r>
              <a:rPr lang="en-US" altLang="ko-KR" dirty="0" smtClean="0">
                <a:latin typeface="맑은 고딕"/>
                <a:ea typeface="맑은 고딕"/>
              </a:rPr>
              <a:t>⑤</a:t>
            </a:r>
            <a:r>
              <a:rPr lang="ko-KR" altLang="en-US" dirty="0" smtClean="0"/>
              <a:t>아이에서 </a:t>
            </a:r>
            <a:r>
              <a:rPr lang="ko-KR" altLang="en-US" dirty="0"/>
              <a:t>어르신까지 행복할 권리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으로서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평균과 유사함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세부 영역에서 복지분야와 그렇지 않은 분야 사이에 만족도 편차가 현저하게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사회적 약자계층을 대상으로 한 보육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양성평등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약자보호가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미만으로 낮은 만족도를 보임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취약계층의 복지강화를 통해 전반적인 만족도를 높여야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5742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만족도 비교</a:t>
            </a:r>
            <a:endParaRPr lang="ko-KR" altLang="en-US" sz="1200" u="sng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43619" y="1863548"/>
            <a:ext cx="3512443" cy="3599239"/>
            <a:chOff x="143619" y="1773610"/>
            <a:chExt cx="3512443" cy="3599239"/>
          </a:xfrm>
        </p:grpSpPr>
        <p:cxnSp>
          <p:nvCxnSpPr>
            <p:cNvPr id="42" name="직선 연결선 41"/>
            <p:cNvCxnSpPr/>
            <p:nvPr/>
          </p:nvCxnSpPr>
          <p:spPr>
            <a:xfrm flipV="1">
              <a:off x="937762" y="3446344"/>
              <a:ext cx="2718300" cy="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60135853"/>
                </p:ext>
              </p:extLst>
            </p:nvPr>
          </p:nvGraphicFramePr>
          <p:xfrm>
            <a:off x="856267" y="1964136"/>
            <a:ext cx="2719271" cy="30498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3" name="TextBox 62"/>
            <p:cNvSpPr txBox="1"/>
            <p:nvPr/>
          </p:nvSpPr>
          <p:spPr>
            <a:xfrm>
              <a:off x="1207790" y="4941962"/>
              <a:ext cx="7554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전체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503934" y="4941962"/>
              <a:ext cx="75547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행복할 권리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3619" y="4808979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보통</a:t>
              </a:r>
              <a:endParaRPr lang="ko-KR" altLang="en-US" sz="120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3619" y="3307844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43619" y="1773610"/>
              <a:ext cx="805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매우</a:t>
              </a:r>
              <a:endParaRPr lang="en-US" altLang="ko-KR" sz="1200" b="1" dirty="0" smtClean="0"/>
            </a:p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cxnSp>
          <p:nvCxnSpPr>
            <p:cNvPr id="69" name="직선 연결선 68"/>
            <p:cNvCxnSpPr>
              <a:endCxn id="66" idx="3"/>
            </p:cNvCxnSpPr>
            <p:nvPr/>
          </p:nvCxnSpPr>
          <p:spPr>
            <a:xfrm>
              <a:off x="949337" y="2004442"/>
              <a:ext cx="0" cy="29430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/>
            <p:nvPr/>
          </p:nvCxnSpPr>
          <p:spPr>
            <a:xfrm>
              <a:off x="703734" y="3639374"/>
              <a:ext cx="0" cy="11520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 flipV="1">
              <a:off x="703734" y="2167909"/>
              <a:ext cx="0" cy="11515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 Box 11"/>
            <p:cNvSpPr txBox="1">
              <a:spLocks noChangeArrowheads="1"/>
            </p:cNvSpPr>
            <p:nvPr/>
          </p:nvSpPr>
          <p:spPr bwMode="auto">
            <a:xfrm>
              <a:off x="2719958" y="1845618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</p:grpSp>
      <p:sp>
        <p:nvSpPr>
          <p:cNvPr id="104" name="Text Box 11"/>
          <p:cNvSpPr txBox="1">
            <a:spLocks noChangeArrowheads="1"/>
          </p:cNvSpPr>
          <p:nvPr/>
        </p:nvSpPr>
        <p:spPr bwMode="auto">
          <a:xfrm>
            <a:off x="8696622" y="3717826"/>
            <a:ext cx="792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224014" y="3933850"/>
            <a:ext cx="3444535" cy="1224136"/>
            <a:chOff x="4459800" y="3933850"/>
            <a:chExt cx="3444535" cy="1224136"/>
          </a:xfrm>
        </p:grpSpPr>
        <p:graphicFrame>
          <p:nvGraphicFramePr>
            <p:cNvPr id="98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67171012"/>
                </p:ext>
              </p:extLst>
            </p:nvPr>
          </p:nvGraphicFramePr>
          <p:xfrm>
            <a:off x="6104335" y="3933850"/>
            <a:ext cx="180000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9" name="TextBox 98"/>
            <p:cNvSpPr txBox="1"/>
            <p:nvPr/>
          </p:nvSpPr>
          <p:spPr>
            <a:xfrm>
              <a:off x="4459800" y="3959250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응급의료</a:t>
              </a:r>
              <a:endParaRPr lang="ko-KR" altLang="en-US" sz="1000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459800" y="4263693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평생교육</a:t>
              </a:r>
              <a:endParaRPr lang="ko-KR" altLang="en-US" sz="1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59800" y="4551725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체육</a:t>
              </a:r>
              <a:endParaRPr lang="ko-KR" altLang="en-US" sz="1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459800" y="4869954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안전</a:t>
              </a:r>
              <a:endParaRPr lang="ko-KR" altLang="en-US" sz="1000" dirty="0"/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5674886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세부 영역 별 평가 </a:t>
            </a:r>
            <a:endParaRPr lang="ko-KR" altLang="en-US" sz="1200" u="sng" dirty="0"/>
          </a:p>
        </p:txBody>
      </p:sp>
      <p:sp>
        <p:nvSpPr>
          <p:cNvPr id="50" name="TextBox 49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요소 만족도 비교</a:t>
            </a:r>
            <a:endParaRPr lang="ko-KR" altLang="en-US" sz="1200" u="sng" dirty="0"/>
          </a:p>
        </p:txBody>
      </p:sp>
      <p:graphicFrame>
        <p:nvGraphicFramePr>
          <p:cNvPr id="5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300384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416708"/>
              </p:ext>
            </p:extLst>
          </p:nvPr>
        </p:nvGraphicFramePr>
        <p:xfrm>
          <a:off x="7760718" y="3933850"/>
          <a:ext cx="1800000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536381" y="4005858"/>
            <a:ext cx="13101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/>
              <a:t>약자보호</a:t>
            </a:r>
            <a:endParaRPr lang="ko-KR" altLang="en-US" sz="1000" dirty="0"/>
          </a:p>
        </p:txBody>
      </p:sp>
      <p:sp>
        <p:nvSpPr>
          <p:cNvPr id="37" name="TextBox 36"/>
          <p:cNvSpPr txBox="1"/>
          <p:nvPr/>
        </p:nvSpPr>
        <p:spPr>
          <a:xfrm>
            <a:off x="6536381" y="4407709"/>
            <a:ext cx="13101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/>
              <a:t>양성평등</a:t>
            </a:r>
            <a:endParaRPr lang="ko-KR" altLang="en-US" sz="1000" dirty="0"/>
          </a:p>
        </p:txBody>
      </p:sp>
      <p:sp>
        <p:nvSpPr>
          <p:cNvPr id="38" name="TextBox 37"/>
          <p:cNvSpPr txBox="1"/>
          <p:nvPr/>
        </p:nvSpPr>
        <p:spPr>
          <a:xfrm>
            <a:off x="6536381" y="4839757"/>
            <a:ext cx="13101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/>
              <a:t>보육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25931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도랑에서 서해까지 행복한 환경 만족도는 전체 평균과 유사하게 나타남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또한</a:t>
            </a:r>
            <a:r>
              <a:rPr lang="ko-KR" altLang="en-US" dirty="0" smtClean="0"/>
              <a:t> 기후변화와 </a:t>
            </a:r>
            <a:r>
              <a:rPr lang="ko-KR" altLang="en-US" dirty="0" err="1" smtClean="0"/>
              <a:t>물복지에</a:t>
            </a:r>
            <a:r>
              <a:rPr lang="ko-KR" altLang="en-US" dirty="0" smtClean="0"/>
              <a:t> 만족하는 것으로 나타나는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나머지 영역을 중점적으로 만족도를 높일 수 있는 개선이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3+3</a:t>
            </a:r>
            <a:r>
              <a:rPr lang="ko-KR" altLang="en-US" dirty="0" smtClean="0"/>
              <a:t> 정책과제 </a:t>
            </a:r>
            <a:r>
              <a:rPr lang="ko-KR" altLang="en-US" dirty="0"/>
              <a:t>평가 </a:t>
            </a:r>
            <a:r>
              <a:rPr lang="en-US" altLang="ko-KR" dirty="0" smtClean="0"/>
              <a:t>– </a:t>
            </a:r>
            <a:r>
              <a:rPr lang="en-US" altLang="ko-KR" dirty="0" smtClean="0">
                <a:latin typeface="맑은 고딕"/>
                <a:ea typeface="맑은 고딕"/>
              </a:rPr>
              <a:t>⑥</a:t>
            </a:r>
            <a:r>
              <a:rPr lang="ko-KR" altLang="en-US" dirty="0" smtClean="0"/>
              <a:t>도랑에서 </a:t>
            </a:r>
            <a:r>
              <a:rPr lang="ko-KR" altLang="en-US" dirty="0"/>
              <a:t>서해까지 행복한 환경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으로서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평균과 유사하게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상대적으로는 충실성과 전반적 만족도가 전체 대비 높은 반면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부진한 것으로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세부 영역에서 기후변화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물복지에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대해 만족 이상의 높은 평가를 받음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수립과정에서 도민의 참여와 의견개진 기회를 넓혀 전반적인 만족도를 높여야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5742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만족도 비교</a:t>
            </a:r>
            <a:endParaRPr lang="ko-KR" altLang="en-US" sz="1200" u="sng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43619" y="1863548"/>
            <a:ext cx="3512443" cy="3599239"/>
            <a:chOff x="143619" y="1773610"/>
            <a:chExt cx="3512443" cy="3599239"/>
          </a:xfrm>
        </p:grpSpPr>
        <p:cxnSp>
          <p:nvCxnSpPr>
            <p:cNvPr id="42" name="직선 연결선 41"/>
            <p:cNvCxnSpPr/>
            <p:nvPr/>
          </p:nvCxnSpPr>
          <p:spPr>
            <a:xfrm flipV="1">
              <a:off x="937762" y="3446344"/>
              <a:ext cx="2718300" cy="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77588590"/>
                </p:ext>
              </p:extLst>
            </p:nvPr>
          </p:nvGraphicFramePr>
          <p:xfrm>
            <a:off x="856267" y="1964136"/>
            <a:ext cx="2719271" cy="30498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3" name="TextBox 62"/>
            <p:cNvSpPr txBox="1"/>
            <p:nvPr/>
          </p:nvSpPr>
          <p:spPr>
            <a:xfrm>
              <a:off x="1207790" y="4941962"/>
              <a:ext cx="7554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전체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503934" y="4941962"/>
              <a:ext cx="75547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dirty="0" smtClean="0"/>
                <a:t>행복한 환경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3619" y="4808979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보통</a:t>
              </a:r>
              <a:endParaRPr lang="ko-KR" altLang="en-US" sz="120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3619" y="3307844"/>
              <a:ext cx="8057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43619" y="1773610"/>
              <a:ext cx="805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b="1" dirty="0" smtClean="0"/>
                <a:t>매우</a:t>
              </a:r>
              <a:endParaRPr lang="en-US" altLang="ko-KR" sz="1200" b="1" dirty="0" smtClean="0"/>
            </a:p>
            <a:p>
              <a:pPr algn="r"/>
              <a:r>
                <a:rPr lang="ko-KR" altLang="en-US" sz="1200" b="1" dirty="0" smtClean="0"/>
                <a:t>만족</a:t>
              </a:r>
              <a:endParaRPr lang="ko-KR" altLang="en-US" sz="1200" b="1" dirty="0"/>
            </a:p>
          </p:txBody>
        </p:sp>
        <p:cxnSp>
          <p:nvCxnSpPr>
            <p:cNvPr id="69" name="직선 연결선 68"/>
            <p:cNvCxnSpPr>
              <a:endCxn id="66" idx="3"/>
            </p:cNvCxnSpPr>
            <p:nvPr/>
          </p:nvCxnSpPr>
          <p:spPr>
            <a:xfrm>
              <a:off x="949337" y="2004442"/>
              <a:ext cx="0" cy="29430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/>
            <p:nvPr/>
          </p:nvCxnSpPr>
          <p:spPr>
            <a:xfrm>
              <a:off x="703734" y="3639374"/>
              <a:ext cx="0" cy="11520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 flipV="1">
              <a:off x="703734" y="2167909"/>
              <a:ext cx="0" cy="11515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 Box 11"/>
            <p:cNvSpPr txBox="1">
              <a:spLocks noChangeArrowheads="1"/>
            </p:cNvSpPr>
            <p:nvPr/>
          </p:nvSpPr>
          <p:spPr bwMode="auto">
            <a:xfrm>
              <a:off x="2719958" y="1845618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307400" y="3717826"/>
            <a:ext cx="5181310" cy="1440160"/>
            <a:chOff x="4307400" y="3573810"/>
            <a:chExt cx="5181310" cy="1440160"/>
          </a:xfrm>
        </p:grpSpPr>
        <p:graphicFrame>
          <p:nvGraphicFramePr>
            <p:cNvPr id="98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2580590"/>
                </p:ext>
              </p:extLst>
            </p:nvPr>
          </p:nvGraphicFramePr>
          <p:xfrm>
            <a:off x="6104335" y="3789834"/>
            <a:ext cx="338316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9" name="TextBox 98"/>
            <p:cNvSpPr txBox="1"/>
            <p:nvPr/>
          </p:nvSpPr>
          <p:spPr>
            <a:xfrm>
              <a:off x="4459800" y="3759637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기후변화</a:t>
              </a:r>
              <a:endParaRPr lang="ko-KR" altLang="en-US" sz="1000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459800" y="4031258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err="1" smtClean="0"/>
                <a:t>물복지</a:t>
              </a:r>
              <a:endParaRPr lang="ko-KR" altLang="en-US" sz="1000" dirty="0"/>
            </a:p>
          </p:txBody>
        </p:sp>
        <p:sp>
          <p:nvSpPr>
            <p:cNvPr id="104" name="Text Box 11"/>
            <p:cNvSpPr txBox="1">
              <a:spLocks noChangeArrowheads="1"/>
            </p:cNvSpPr>
            <p:nvPr/>
          </p:nvSpPr>
          <p:spPr bwMode="auto">
            <a:xfrm>
              <a:off x="8696622" y="3573810"/>
              <a:ext cx="79208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59800" y="4273218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쾌적한 도시</a:t>
              </a:r>
              <a:endParaRPr lang="ko-KR" altLang="en-US" sz="1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459800" y="4522614"/>
              <a:ext cx="1730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문화부흥</a:t>
              </a:r>
              <a:endParaRPr lang="ko-KR" altLang="en-US" sz="1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07400" y="4764038"/>
              <a:ext cx="18827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smtClean="0"/>
                <a:t>에너지</a:t>
              </a:r>
              <a:endParaRPr lang="ko-KR" altLang="en-US" sz="1000" dirty="0"/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5674886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세부 영역 별 평가 </a:t>
            </a:r>
            <a:endParaRPr lang="ko-KR" altLang="en-US" sz="1200" u="sng" dirty="0"/>
          </a:p>
        </p:txBody>
      </p:sp>
      <p:sp>
        <p:nvSpPr>
          <p:cNvPr id="50" name="TextBox 49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대비 요소 만족도 비교</a:t>
            </a:r>
            <a:endParaRPr lang="ko-KR" altLang="en-US" sz="1200" u="sng" dirty="0"/>
          </a:p>
        </p:txBody>
      </p:sp>
      <p:graphicFrame>
        <p:nvGraphicFramePr>
          <p:cNvPr id="5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60346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0925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성과계약 과제 설정 근거를 제시한 과제가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그렇지 않은 경우에 비해 높은 도민만족도를 보이는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기본근거 명시를 권장할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/>
              <a:t>과제 </a:t>
            </a:r>
            <a:r>
              <a:rPr lang="ko-KR" altLang="en-US" dirty="0" smtClean="0"/>
              <a:t>기본근거 유형에 따른 평가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686701" y="1583795"/>
              <a:ext cx="1918830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성과계약과제 기본 근거 별 평가 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직무성과계약과제가 민선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6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기 공약 및 지속가능 발전지표에 근거한 경우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도정중장기계획에 비해 다소 도민만족도가 높은 것으로 나타남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반면 기본근거를 명시하지 않은 과제는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제시한 경우에 비해 낮은 만족도를 보임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이러한 점수격차는 특히 충실성과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홍보성을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제외한 모든 요소에서 현저히 나타남  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1112" latinLnBrk="0"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성과과제의 계약 시 기본근거를 명확히 제시할 수 있도록 권장할 필요가 있음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214639"/>
              </p:ext>
            </p:extLst>
          </p:nvPr>
        </p:nvGraphicFramePr>
        <p:xfrm>
          <a:off x="559594" y="2174821"/>
          <a:ext cx="5688632" cy="2047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74080" y="2059405"/>
            <a:ext cx="792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71886" y="198963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과제 기본 근거유형 별 총점</a:t>
            </a:r>
            <a:endParaRPr lang="ko-KR" altLang="en-US" sz="1200" u="sng" baseline="30000" dirty="0"/>
          </a:p>
        </p:txBody>
      </p:sp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870124" y="2875737"/>
            <a:ext cx="5018186" cy="1"/>
          </a:xfrm>
          <a:prstGeom prst="line">
            <a:avLst/>
          </a:prstGeom>
          <a:ln w="12700">
            <a:solidFill>
              <a:srgbClr val="6699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258775" y="2675682"/>
            <a:ext cx="7329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ko-KR" altLang="en-US" sz="1000" dirty="0" smtClean="0">
                <a:latin typeface="+mn-ea"/>
              </a:rPr>
              <a:t>전체평균</a:t>
            </a:r>
            <a:r>
              <a:rPr lang="en-US" altLang="ko-KR" sz="1000" dirty="0" smtClean="0">
                <a:latin typeface="+mn-ea"/>
              </a:rPr>
              <a:t>78.87</a:t>
            </a:r>
            <a:endParaRPr kumimoji="0" lang="en-US" altLang="ko-KR" sz="1000" dirty="0">
              <a:latin typeface="+mn-ea"/>
              <a:ea typeface="+mn-ea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222926" y="4149910"/>
            <a:ext cx="6088876" cy="2232212"/>
            <a:chOff x="35578" y="4515671"/>
            <a:chExt cx="3089658" cy="1723097"/>
          </a:xfrm>
        </p:grpSpPr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29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5185077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30" name="TextBox 29"/>
          <p:cNvSpPr txBox="1"/>
          <p:nvPr/>
        </p:nvSpPr>
        <p:spPr>
          <a:xfrm>
            <a:off x="1516287" y="4221882"/>
            <a:ext cx="3960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과제 기본 근거 유</a:t>
            </a:r>
            <a:r>
              <a:rPr lang="ko-KR" altLang="en-US" sz="1200" u="sng" dirty="0"/>
              <a:t>무</a:t>
            </a:r>
            <a:r>
              <a:rPr lang="ko-KR" altLang="en-US" sz="1200" u="sng" dirty="0" smtClean="0"/>
              <a:t>에 따른 만족도 요소 별 점수</a:t>
            </a:r>
            <a:endParaRPr lang="ko-KR" alt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137863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223973"/>
              </p:ext>
            </p:extLst>
          </p:nvPr>
        </p:nvGraphicFramePr>
        <p:xfrm>
          <a:off x="468540" y="4365898"/>
          <a:ext cx="5707802" cy="194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전반적으로 </a:t>
            </a:r>
            <a:r>
              <a:rPr lang="ko-KR" altLang="en-US" dirty="0" err="1" smtClean="0"/>
              <a:t>실국과제와</a:t>
            </a:r>
            <a:r>
              <a:rPr lang="ko-KR" altLang="en-US" dirty="0" smtClean="0"/>
              <a:t> 실과과제의 만족도는 유사하나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경제산업</a:t>
            </a:r>
            <a:r>
              <a:rPr lang="ko-KR" altLang="en-US" dirty="0" err="1"/>
              <a:t>실</a:t>
            </a:r>
            <a:r>
              <a:rPr lang="ko-KR" altLang="en-US" dirty="0" err="1" smtClean="0"/>
              <a:t>처럼</a:t>
            </a:r>
            <a:r>
              <a:rPr lang="ko-KR" altLang="en-US" dirty="0" smtClean="0"/>
              <a:t> 양자간의 괴리가 현저한 경우가 있어 이에 대한 원인규명을 통해 도민만족도의 부서간 연계수준을 제고할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err="1"/>
              <a:t>실국</a:t>
            </a:r>
            <a:r>
              <a:rPr lang="ko-KR" altLang="en-US" dirty="0"/>
              <a:t> 및 과 </a:t>
            </a:r>
            <a:r>
              <a:rPr lang="ko-KR" altLang="en-US" dirty="0" smtClean="0"/>
              <a:t>단위 평가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실국</a:t>
            </a:r>
            <a:r>
              <a:rPr lang="ko-KR" altLang="en-US" dirty="0" smtClean="0"/>
              <a:t> 별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879984" y="1583795"/>
              <a:ext cx="1576475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r>
                <a:rPr lang="ko-KR" altLang="en-US" sz="1400" b="1" dirty="0" err="1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실</a:t>
              </a:r>
              <a:r>
                <a:rPr lang="ko-KR" altLang="en-US" sz="1400" b="1" dirty="0" err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국</a:t>
              </a:r>
              <a:r>
                <a:rPr lang="ko-KR" altLang="en-US" sz="1400" b="1" dirty="0" err="1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과제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 및 실</a:t>
              </a:r>
              <a:r>
                <a:rPr lang="ko-KR" altLang="en-US" sz="14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과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과제 비교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460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전반적으로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실국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과제와 실과과제는 유사한 만족도를 보임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실국과제가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실과과제에 비해 만족도가 높게 나타나는 경향이 발견됨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한편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경제산업실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소방본부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문화체육관광국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감사위원회 등은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상하위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부서간의 도민만족도 격차가 크게 나타남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경제산업실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및 문화체육관광국은 과 평균점수에 비해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실국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점수가 낮은 바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하위부서의 만족도가 상위로 연계되지 않는 상황을 대변함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300" b="1" dirty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3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err="1" smtClean="0">
                <a:solidFill>
                  <a:schemeClr val="tx1"/>
                </a:solidFill>
                <a:latin typeface="+mn-ea"/>
              </a:rPr>
              <a:t>상하위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부서간의 만족도 괴리가 나타나는 부서의 경우 그 원인을 규명하고 개선해야 함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6242" y="2052851"/>
            <a:ext cx="4120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err="1" smtClean="0"/>
              <a:t>실국과제</a:t>
            </a:r>
            <a:r>
              <a:rPr lang="ko-KR" altLang="en-US" sz="1200" u="sng" dirty="0" smtClean="0"/>
              <a:t> 및 실</a:t>
            </a:r>
            <a:r>
              <a:rPr lang="ko-KR" altLang="en-US" sz="1200" u="sng" dirty="0"/>
              <a:t>과</a:t>
            </a:r>
            <a:r>
              <a:rPr lang="ko-KR" altLang="en-US" sz="1200" u="sng" dirty="0" smtClean="0"/>
              <a:t>과제 총점 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415702" y="2414719"/>
            <a:ext cx="14391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2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316612"/>
              </p:ext>
            </p:extLst>
          </p:nvPr>
        </p:nvGraphicFramePr>
        <p:xfrm>
          <a:off x="468540" y="2244985"/>
          <a:ext cx="5707802" cy="194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17485" y="6454130"/>
            <a:ext cx="701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신설된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재난안전실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및 홍보협력관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여성가족정책관은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분석 대상에서 제외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456634" y="3861842"/>
            <a:ext cx="3367936" cy="362277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5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도정 참여의사가 강한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경우 다른 유형에 비해 만족도가 크게 낮으며 특히 </a:t>
            </a:r>
            <a:r>
              <a:rPr lang="ko-KR" altLang="en-US" dirty="0" err="1" smtClean="0"/>
              <a:t>홍보성</a:t>
            </a:r>
            <a:r>
              <a:rPr lang="en-US" altLang="ko-KR" dirty="0" smtClean="0"/>
              <a:t>,</a:t>
            </a:r>
            <a:r>
              <a:rPr lang="ko-KR" altLang="en-US" dirty="0"/>
              <a:t> </a:t>
            </a:r>
            <a:r>
              <a:rPr lang="ko-KR" altLang="en-US" dirty="0" err="1" smtClean="0"/>
              <a:t>효과성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투명성이 낮게 나타나는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체감도를 높일 수 있는 개선방안이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</a:t>
            </a:r>
            <a:r>
              <a:rPr lang="ko-KR" altLang="en-US" dirty="0" smtClean="0"/>
              <a:t>응답자 유형별 평가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과제와의 관계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2048327" y="1583795"/>
              <a:ext cx="123978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응답자 유형 별 평가 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914467" y="1628800"/>
            <a:ext cx="423181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 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460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정책서포터즈와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그렇지 않은 경우의 점수편차가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10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 이상 크게 나타남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tabLst>
                <a:tab pos="450850" algn="l"/>
              </a:tabLst>
            </a:pP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300" b="1" dirty="0" err="1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 아닌 경우 </a:t>
            </a:r>
            <a:r>
              <a:rPr lang="ko-KR" altLang="en-US" sz="1300" b="1" dirty="0" err="1">
                <a:solidFill>
                  <a:schemeClr val="tx1"/>
                </a:solidFill>
                <a:latin typeface="+mn-ea"/>
              </a:rPr>
              <a:t>피평가부서에서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 제출한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인원이기 때문에 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해당부서에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호의적인 것으로 나타남 </a:t>
            </a:r>
            <a:endParaRPr lang="en-US" altLang="ko-KR" sz="1300" b="1" dirty="0" smtClean="0">
              <a:solidFill>
                <a:schemeClr val="tx1"/>
              </a:solidFill>
              <a:latin typeface="+mn-ea"/>
            </a:endParaRPr>
          </a:p>
          <a:p>
            <a:pPr marL="0" lvl="1" latinLnBrk="0"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이러한 점수 격차는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요소별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만족도에서도 나타나며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효과성에서 뚜렷함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반면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필요성은 편차가 작게 나타남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buFont typeface="Wingdings" panose="05000000000000000000" pitchFamily="2" charset="2"/>
              <a:buChar char="Ø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정책 필요성에 대해서는 다수가 공감하나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정책과의 관계에 따라 인지 가능여부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수혜 수준 차이가 큰 것으로 나타남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따라서 이에 대한 개선방안 마련이 요구됨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29592"/>
              </p:ext>
            </p:extLst>
          </p:nvPr>
        </p:nvGraphicFramePr>
        <p:xfrm>
          <a:off x="559594" y="2174821"/>
          <a:ext cx="5688632" cy="2047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3" name="직선 연결선 22"/>
          <p:cNvCxnSpPr/>
          <p:nvPr/>
        </p:nvCxnSpPr>
        <p:spPr>
          <a:xfrm>
            <a:off x="559718" y="3096012"/>
            <a:ext cx="568863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873682" y="2587764"/>
            <a:ext cx="73470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ko-KR" altLang="en-US" sz="1000" dirty="0" smtClean="0">
                <a:latin typeface="+mn-ea"/>
              </a:rPr>
              <a:t>전체 </a:t>
            </a:r>
            <a:endParaRPr lang="en-US" altLang="ko-KR" sz="1000" dirty="0" smtClean="0">
              <a:latin typeface="+mn-ea"/>
            </a:endParaRPr>
          </a:p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ko-KR" altLang="en-US" sz="1000" dirty="0" smtClean="0">
                <a:latin typeface="+mn-ea"/>
              </a:rPr>
              <a:t>평균점수</a:t>
            </a:r>
            <a:r>
              <a:rPr lang="en-US" altLang="ko-KR" sz="1000" dirty="0" smtClean="0">
                <a:latin typeface="+mn-ea"/>
              </a:rPr>
              <a:t>: 78.87</a:t>
            </a:r>
            <a:endParaRPr kumimoji="0" lang="en-US" altLang="ko-KR" sz="1000" dirty="0">
              <a:latin typeface="+mn-ea"/>
              <a:ea typeface="+mn-ea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474080" y="2059405"/>
            <a:ext cx="792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71886" y="198963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 별 총점</a:t>
            </a:r>
            <a:endParaRPr lang="ko-KR" altLang="en-US" sz="1200" u="sng" dirty="0"/>
          </a:p>
        </p:txBody>
      </p:sp>
      <p:grpSp>
        <p:nvGrpSpPr>
          <p:cNvPr id="55" name="그룹 54"/>
          <p:cNvGrpSpPr/>
          <p:nvPr/>
        </p:nvGrpSpPr>
        <p:grpSpPr>
          <a:xfrm>
            <a:off x="222926" y="4360381"/>
            <a:ext cx="6088876" cy="2093749"/>
            <a:chOff x="35578" y="4515671"/>
            <a:chExt cx="3089658" cy="1723097"/>
          </a:xfrm>
        </p:grpSpPr>
        <p:sp>
          <p:nvSpPr>
            <p:cNvPr id="56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57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9371928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58" name="TextBox 57"/>
          <p:cNvSpPr txBox="1"/>
          <p:nvPr/>
        </p:nvSpPr>
        <p:spPr>
          <a:xfrm>
            <a:off x="1994390" y="4221882"/>
            <a:ext cx="3004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 별 </a:t>
            </a:r>
            <a:r>
              <a:rPr lang="ko-KR" altLang="en-US" sz="1200" u="sng" dirty="0" err="1" smtClean="0"/>
              <a:t>상하위</a:t>
            </a:r>
            <a:r>
              <a:rPr lang="ko-KR" altLang="en-US" sz="1200" u="sng" dirty="0" smtClean="0"/>
              <a:t> 요소만족도 점수</a:t>
            </a:r>
            <a:endParaRPr lang="ko-KR" altLang="en-US" sz="1200" u="sng" dirty="0"/>
          </a:p>
        </p:txBody>
      </p:sp>
      <p:sp>
        <p:nvSpPr>
          <p:cNvPr id="2" name="오른쪽 중괄호 1"/>
          <p:cNvSpPr/>
          <p:nvPr/>
        </p:nvSpPr>
        <p:spPr>
          <a:xfrm rot="16200000">
            <a:off x="2671546" y="632378"/>
            <a:ext cx="168832" cy="3960440"/>
          </a:xfrm>
          <a:prstGeom prst="rightBrace">
            <a:avLst>
              <a:gd name="adj1" fmla="val 55994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216022" y="2301124"/>
            <a:ext cx="1080000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부서제출 대상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79754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정책수혜자로서 특성을 많이 지니는 자영업자 및 </a:t>
            </a:r>
            <a:r>
              <a:rPr lang="ko-KR" altLang="en-US" dirty="0" err="1" smtClean="0"/>
              <a:t>농임어축</a:t>
            </a:r>
            <a:r>
              <a:rPr lang="ko-KR" altLang="en-US" dirty="0" smtClean="0"/>
              <a:t> 종사자의 만족도가 낮으며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투명성에 대한 격차가 크게 나타나는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개선방안이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</a:t>
            </a:r>
            <a:r>
              <a:rPr lang="ko-KR" altLang="en-US" dirty="0" smtClean="0"/>
              <a:t>응답자 유형별 평가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직업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2070433" y="1583795"/>
              <a:ext cx="1195577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응답자 직업 별 평가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914467" y="1628800"/>
            <a:ext cx="423181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설명 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460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직업별로 총점 편차가 나타남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전문직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공무원 등은 점수가 평균보다 높게 나타나는 반면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자영업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산업 종사자는 낮게 평가함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buFont typeface="Wingdings" panose="05000000000000000000" pitchFamily="2" charset="2"/>
              <a:buChar char="Ø"/>
              <a:tabLst>
                <a:tab pos="450850" algn="l"/>
              </a:tabLst>
            </a:pP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tabLst>
                <a:tab pos="450850" algn="l"/>
              </a:tabLst>
            </a:pP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자영업과 </a:t>
            </a:r>
            <a:r>
              <a:rPr lang="ko-KR" altLang="en-US" sz="1300" b="1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종사자는 정책 수혜대상인 경우가 많고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전문직 및 공무원은 정책집행과 이해관계자로 참여하는 경우가 많은 점이  만족도 차이에 영향을 준 것으로 판단됨 </a:t>
            </a:r>
            <a:endParaRPr lang="en-US" altLang="ko-KR" sz="1300" b="1" dirty="0" smtClean="0">
              <a:solidFill>
                <a:schemeClr val="tx1"/>
              </a:solidFill>
              <a:latin typeface="+mn-ea"/>
            </a:endParaRPr>
          </a:p>
          <a:p>
            <a:pPr marL="0" lvl="1" latinLnBrk="0"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이러한 점수 격차는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요소별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만족도에서도 나타나며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특히 투명성에서 뚜렷함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반면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필요성은 편차가 작게 나타남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buFont typeface="Wingdings" panose="05000000000000000000" pitchFamily="2" charset="2"/>
              <a:buChar char="Ø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정책과의 관계성에 따른 인식 격차가 정책에 대한 신뢰도인 투명성에 투영되는 것으로 판단되는 바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개선방안이 요구됨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563762"/>
              </p:ext>
            </p:extLst>
          </p:nvPr>
        </p:nvGraphicFramePr>
        <p:xfrm>
          <a:off x="559594" y="2174821"/>
          <a:ext cx="5688632" cy="2047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3" name="직선 연결선 22"/>
          <p:cNvCxnSpPr/>
          <p:nvPr/>
        </p:nvCxnSpPr>
        <p:spPr>
          <a:xfrm>
            <a:off x="559718" y="2781722"/>
            <a:ext cx="568863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91774" y="2493689"/>
            <a:ext cx="14694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ko-KR" altLang="en-US" sz="1000" dirty="0" smtClean="0">
                <a:latin typeface="+mn-ea"/>
              </a:rPr>
              <a:t>전체평균점수</a:t>
            </a:r>
            <a:r>
              <a:rPr lang="en-US" altLang="ko-KR" sz="1000" dirty="0" smtClean="0">
                <a:latin typeface="+mn-ea"/>
              </a:rPr>
              <a:t>: 78.87</a:t>
            </a:r>
            <a:endParaRPr kumimoji="0" lang="en-US" altLang="ko-KR" sz="1000" dirty="0">
              <a:latin typeface="+mn-ea"/>
              <a:ea typeface="+mn-ea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474080" y="2059405"/>
            <a:ext cx="792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71886" y="198963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직업 별 총점</a:t>
            </a:r>
            <a:endParaRPr lang="ko-KR" altLang="en-US" sz="1200" u="sng" dirty="0"/>
          </a:p>
        </p:txBody>
      </p:sp>
      <p:grpSp>
        <p:nvGrpSpPr>
          <p:cNvPr id="55" name="그룹 54"/>
          <p:cNvGrpSpPr/>
          <p:nvPr/>
        </p:nvGrpSpPr>
        <p:grpSpPr>
          <a:xfrm>
            <a:off x="222926" y="4360381"/>
            <a:ext cx="6088876" cy="2093749"/>
            <a:chOff x="35578" y="4515671"/>
            <a:chExt cx="3089658" cy="1723097"/>
          </a:xfrm>
        </p:grpSpPr>
        <p:sp>
          <p:nvSpPr>
            <p:cNvPr id="56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57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93800014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58" name="TextBox 57"/>
          <p:cNvSpPr txBox="1"/>
          <p:nvPr/>
        </p:nvSpPr>
        <p:spPr>
          <a:xfrm>
            <a:off x="1947972" y="422188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직업 별 </a:t>
            </a:r>
            <a:r>
              <a:rPr lang="ko-KR" altLang="en-US" sz="1200" u="sng" dirty="0" err="1" smtClean="0"/>
              <a:t>상하위</a:t>
            </a:r>
            <a:r>
              <a:rPr lang="ko-KR" altLang="en-US" sz="1200" u="sng" dirty="0" smtClean="0"/>
              <a:t> 요소만족도 점수</a:t>
            </a:r>
            <a:endParaRPr lang="ko-KR" alt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250794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만족도 상위 과제는 주로 </a:t>
            </a:r>
            <a:r>
              <a:rPr lang="ko-KR" altLang="en-US" dirty="0" err="1" smtClean="0"/>
              <a:t>지속가능한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농어업</a:t>
            </a:r>
            <a:r>
              <a:rPr lang="ko-KR" altLang="en-US" dirty="0" smtClean="0"/>
              <a:t> 및 산업기반 분야에 있는 반면</a:t>
            </a:r>
            <a:r>
              <a:rPr lang="en-US" altLang="ko-KR" dirty="0" smtClean="0"/>
              <a:t> </a:t>
            </a:r>
            <a:r>
              <a:rPr lang="ko-KR" altLang="en-US" dirty="0" smtClean="0"/>
              <a:t>하위 과제는 다양하게 분포하고 있으며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가장 취약한 것으로 나타나는 바 이에 대한 개선방안 마련이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 </a:t>
            </a:r>
            <a:r>
              <a:rPr lang="ko-KR" altLang="en-US" dirty="0"/>
              <a:t>우수∙부진 과제 평가 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950269" y="1583795"/>
              <a:ext cx="1435906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우수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/>
                  <a:ea typeface="맑은 고딕"/>
                  <a:cs typeface="굴림" pitchFamily="50" charset="-127"/>
                </a:rPr>
                <a:t>∙부진 </a:t>
              </a:r>
              <a:r>
                <a:rPr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5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대 과제 목록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총점 기준 만족도 상위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5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대과제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및 하위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5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대과제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간의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20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 이상의 격차가 발생함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0" lvl="1" latinLnBrk="0"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상위 과제는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3+3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세부분야 기준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지속가능한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농어업</a:t>
            </a:r>
            <a:r>
              <a:rPr lang="en-US" altLang="ko-KR" sz="13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및 산업기반 분야에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속한 반면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하위과제는 다양하게 분포하고 있음 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0" lvl="1" latinLnBrk="0"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이러한 편차는 모든 요소 만족도에서 나타남</a:t>
            </a:r>
            <a:r>
              <a:rPr lang="en-US" altLang="ko-KR" sz="13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300" dirty="0" err="1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 이 점수 편차도 가장 크고</a:t>
            </a:r>
            <a:r>
              <a:rPr lang="en-US" altLang="ko-KR" sz="13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만족도도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가장 낮은 </a:t>
            </a: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취약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영역임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7800" lvl="0" indent="-177800" latinLnBrk="0"/>
            <a:r>
              <a:rPr lang="en-US" altLang="ko-KR" sz="1300" b="1" dirty="0" smtClean="0">
                <a:solidFill>
                  <a:schemeClr val="tx1"/>
                </a:solidFill>
              </a:rPr>
              <a:t>→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따라서 만족도 부진과제의 경우 정책 홍보 강화를 중심으로 개선방안 마련이 필요함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>
            <a:off x="396604" y="2205658"/>
            <a:ext cx="883194" cy="2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93" tIns="47896" rIns="95793" bIns="47896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US" altLang="ko-KR" sz="900" dirty="0">
                <a:latin typeface="+mn-ea"/>
              </a:rPr>
              <a:t>(</a:t>
            </a:r>
            <a:r>
              <a:rPr lang="ko-KR" altLang="en-US" sz="900" dirty="0">
                <a:latin typeface="+mn-ea"/>
              </a:rPr>
              <a:t>단위</a:t>
            </a:r>
            <a:r>
              <a:rPr lang="en-US" altLang="ko-KR" sz="900" dirty="0">
                <a:latin typeface="+mn-ea"/>
              </a:rPr>
              <a:t>: </a:t>
            </a:r>
            <a:r>
              <a:rPr lang="ko-KR" altLang="en-US" sz="900" dirty="0">
                <a:latin typeface="+mn-ea"/>
              </a:rPr>
              <a:t>점</a:t>
            </a:r>
            <a:r>
              <a:rPr lang="en-US" altLang="ko-KR" sz="900" dirty="0">
                <a:latin typeface="+mn-ea"/>
              </a:rPr>
              <a:t>)</a:t>
            </a:r>
          </a:p>
        </p:txBody>
      </p:sp>
      <p:graphicFrame>
        <p:nvGraphicFramePr>
          <p:cNvPr id="47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3093"/>
              </p:ext>
            </p:extLst>
          </p:nvPr>
        </p:nvGraphicFramePr>
        <p:xfrm>
          <a:off x="292656" y="2383967"/>
          <a:ext cx="6192689" cy="1443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972444" y="3645818"/>
            <a:ext cx="667394" cy="466059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ko-KR" altLang="en-US" sz="800" dirty="0" err="1" smtClean="0">
                <a:latin typeface="+mn-ea"/>
              </a:rPr>
              <a:t>로컬푸드</a:t>
            </a:r>
            <a:r>
              <a:rPr lang="ko-KR" altLang="en-US" sz="800" dirty="0" smtClean="0">
                <a:latin typeface="+mn-ea"/>
              </a:rPr>
              <a:t> 참여 농가 확대</a:t>
            </a:r>
            <a:endParaRPr lang="ko-KR" altLang="en-US" sz="800" dirty="0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95822" y="3645818"/>
            <a:ext cx="792088" cy="712281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ko-KR" altLang="en-US" sz="800" dirty="0" smtClean="0">
                <a:latin typeface="+mn-ea"/>
              </a:rPr>
              <a:t>항만이용 안전성 확보를 위한 항만순찰선 건조사업</a:t>
            </a:r>
            <a:endParaRPr lang="ko-KR" altLang="en-US" sz="800" dirty="0"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215901" y="3645818"/>
            <a:ext cx="648073" cy="712281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ko-KR" altLang="en-US" sz="800" dirty="0" smtClean="0">
                <a:latin typeface="+mn-ea"/>
              </a:rPr>
              <a:t>기후변화대응 </a:t>
            </a:r>
            <a:r>
              <a:rPr lang="ko-KR" altLang="en-US" sz="800" dirty="0" err="1" smtClean="0">
                <a:latin typeface="+mn-ea"/>
              </a:rPr>
              <a:t>신소득</a:t>
            </a:r>
            <a:endParaRPr lang="en-US" altLang="ko-KR" sz="800" dirty="0" smtClean="0">
              <a:latin typeface="+mn-ea"/>
            </a:endParaRPr>
          </a:p>
          <a:p>
            <a:pPr algn="ctr" latinLnBrk="0"/>
            <a:r>
              <a:rPr lang="ko-KR" altLang="en-US" sz="800" dirty="0" smtClean="0">
                <a:latin typeface="+mn-ea"/>
              </a:rPr>
              <a:t>아열대 작목 개발</a:t>
            </a:r>
            <a:endParaRPr lang="ko-KR" altLang="en-US" sz="800" dirty="0"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04323" y="3645818"/>
            <a:ext cx="632533" cy="466059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en-US" altLang="ko-KR" sz="800" dirty="0" smtClean="0">
                <a:latin typeface="+mn-ea"/>
              </a:rPr>
              <a:t>3</a:t>
            </a:r>
            <a:r>
              <a:rPr lang="ko-KR" altLang="en-US" sz="800" dirty="0" smtClean="0">
                <a:latin typeface="+mn-ea"/>
              </a:rPr>
              <a:t>대 특화 항만 활성화</a:t>
            </a:r>
            <a:endParaRPr lang="ko-KR" altLang="en-US" sz="800" dirty="0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96022" y="3645818"/>
            <a:ext cx="864096" cy="342949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ko-KR" altLang="en-US" sz="800" dirty="0" smtClean="0">
                <a:latin typeface="+mn-ea"/>
              </a:rPr>
              <a:t>유류피해 극복 기념관 설립</a:t>
            </a:r>
            <a:endParaRPr lang="ko-KR" altLang="en-US" sz="800" dirty="0"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918572" y="3645818"/>
            <a:ext cx="864096" cy="466059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ko-KR" altLang="en-US" sz="800" dirty="0" smtClean="0">
                <a:latin typeface="+mn-ea"/>
              </a:rPr>
              <a:t>공직자 부정</a:t>
            </a:r>
            <a:r>
              <a:rPr lang="ko-KR" altLang="en-US" sz="800" dirty="0" smtClean="0">
                <a:latin typeface="맑은 고딕"/>
                <a:ea typeface="맑은 고딕"/>
              </a:rPr>
              <a:t>∙부패</a:t>
            </a:r>
            <a:r>
              <a:rPr lang="ko-KR" altLang="en-US" sz="800" dirty="0" smtClean="0"/>
              <a:t>∙</a:t>
            </a:r>
            <a:endParaRPr lang="en-US" altLang="ko-KR" sz="800" dirty="0" smtClean="0"/>
          </a:p>
          <a:p>
            <a:pPr algn="ctr" latinLnBrk="0"/>
            <a:r>
              <a:rPr lang="ko-KR" altLang="en-US" sz="800" dirty="0" smtClean="0"/>
              <a:t>부조리 척결</a:t>
            </a:r>
            <a:endParaRPr lang="ko-KR" altLang="en-US" sz="800" dirty="0">
              <a:latin typeface="+mn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520158" y="3645818"/>
            <a:ext cx="864096" cy="589170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ko-KR" altLang="en-US" sz="800" dirty="0" smtClean="0">
                <a:latin typeface="+mn-ea"/>
              </a:rPr>
              <a:t>관광분야 종사자 환대서비스</a:t>
            </a:r>
            <a:endParaRPr lang="en-US" altLang="ko-KR" sz="800" dirty="0" smtClean="0">
              <a:latin typeface="+mn-ea"/>
            </a:endParaRPr>
          </a:p>
          <a:p>
            <a:pPr algn="ctr" latinLnBrk="0"/>
            <a:r>
              <a:rPr lang="ko-KR" altLang="en-US" sz="800" dirty="0" smtClean="0">
                <a:latin typeface="+mn-ea"/>
              </a:rPr>
              <a:t>역량강</a:t>
            </a:r>
            <a:r>
              <a:rPr lang="ko-KR" altLang="en-US" sz="800" dirty="0">
                <a:latin typeface="+mn-ea"/>
              </a:rPr>
              <a:t>화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217658" y="3645818"/>
            <a:ext cx="720080" cy="712281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ko-KR" altLang="en-US" sz="800" dirty="0" smtClean="0">
                <a:latin typeface="+mn-ea"/>
              </a:rPr>
              <a:t>조사료 자급률 향상 및 축사 환경 개선 기술보급</a:t>
            </a:r>
            <a:endParaRPr lang="ko-KR" altLang="en-US" sz="800" dirty="0">
              <a:latin typeface="+mn-e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56651" y="3645818"/>
            <a:ext cx="864096" cy="466059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ko-KR" altLang="en-US" sz="800" dirty="0" smtClean="0">
                <a:latin typeface="+mn-ea"/>
              </a:rPr>
              <a:t>안전충남 정착을 위한 현장 점검강화</a:t>
            </a:r>
            <a:endParaRPr lang="ko-KR" altLang="en-US" sz="800" dirty="0">
              <a:latin typeface="+mn-e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71686" y="3645818"/>
            <a:ext cx="792088" cy="712281"/>
          </a:xfrm>
          <a:prstGeom prst="rect">
            <a:avLst/>
          </a:prstGeom>
          <a:noFill/>
        </p:spPr>
        <p:txBody>
          <a:bodyPr wrap="square" lIns="72000" tIns="47896" rIns="72000" bIns="47896" rtlCol="0">
            <a:spAutoFit/>
          </a:bodyPr>
          <a:lstStyle/>
          <a:p>
            <a:pPr algn="ctr" latinLnBrk="0"/>
            <a:r>
              <a:rPr lang="ko-KR" altLang="en-US" sz="800" dirty="0" smtClean="0">
                <a:latin typeface="+mn-ea"/>
              </a:rPr>
              <a:t>버섯 신품종</a:t>
            </a:r>
            <a:endParaRPr lang="en-US" altLang="ko-KR" sz="800" dirty="0" smtClean="0">
              <a:latin typeface="+mn-ea"/>
            </a:endParaRPr>
          </a:p>
          <a:p>
            <a:pPr algn="ctr" latinLnBrk="0"/>
            <a:r>
              <a:rPr lang="ko-KR" altLang="en-US" sz="800" dirty="0" smtClean="0">
                <a:latin typeface="+mn-ea"/>
              </a:rPr>
              <a:t>확대보급 및 </a:t>
            </a:r>
            <a:endParaRPr lang="en-US" altLang="ko-KR" sz="800" dirty="0" smtClean="0">
              <a:latin typeface="+mn-ea"/>
            </a:endParaRPr>
          </a:p>
          <a:p>
            <a:pPr algn="ctr" latinLnBrk="0"/>
            <a:r>
              <a:rPr lang="ko-KR" altLang="en-US" sz="800" dirty="0" smtClean="0">
                <a:latin typeface="+mn-ea"/>
              </a:rPr>
              <a:t>배지비용 절감기술</a:t>
            </a:r>
            <a:endParaRPr lang="en-US" altLang="ko-KR" sz="800" dirty="0" smtClean="0">
              <a:latin typeface="+mn-ea"/>
            </a:endParaRPr>
          </a:p>
          <a:p>
            <a:pPr algn="ctr" latinLnBrk="0"/>
            <a:r>
              <a:rPr lang="ko-KR" altLang="en-US" sz="800" dirty="0" smtClean="0">
                <a:latin typeface="+mn-ea"/>
              </a:rPr>
              <a:t>개발</a:t>
            </a:r>
            <a:endParaRPr lang="ko-KR" altLang="en-US" sz="800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07790" y="2052851"/>
            <a:ext cx="1600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상위 </a:t>
            </a:r>
            <a:r>
              <a:rPr lang="en-US" altLang="ko-KR" sz="1200" u="sng" dirty="0" smtClean="0"/>
              <a:t>5</a:t>
            </a:r>
            <a:r>
              <a:rPr lang="ko-KR" altLang="en-US" sz="1200" u="sng" dirty="0" err="1" smtClean="0"/>
              <a:t>대과제</a:t>
            </a:r>
            <a:r>
              <a:rPr lang="ko-KR" altLang="en-US" sz="1200" u="sng" dirty="0" smtClean="0"/>
              <a:t> 총점</a:t>
            </a:r>
            <a:endParaRPr lang="ko-KR" altLang="en-US" sz="1200" u="sng" dirty="0"/>
          </a:p>
        </p:txBody>
      </p:sp>
      <p:sp>
        <p:nvSpPr>
          <p:cNvPr id="33" name="TextBox 32"/>
          <p:cNvSpPr txBox="1"/>
          <p:nvPr/>
        </p:nvSpPr>
        <p:spPr>
          <a:xfrm>
            <a:off x="4088110" y="2050756"/>
            <a:ext cx="1600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하위 </a:t>
            </a:r>
            <a:r>
              <a:rPr lang="en-US" altLang="ko-KR" sz="1200" u="sng" dirty="0" smtClean="0"/>
              <a:t>5</a:t>
            </a:r>
            <a:r>
              <a:rPr lang="ko-KR" altLang="en-US" sz="1200" u="sng" dirty="0" err="1" smtClean="0"/>
              <a:t>대과제</a:t>
            </a:r>
            <a:r>
              <a:rPr lang="ko-KR" altLang="en-US" sz="1200" u="sng" dirty="0" smtClean="0"/>
              <a:t> 총점</a:t>
            </a:r>
            <a:endParaRPr lang="ko-KR" altLang="en-US" sz="1200" u="sng" dirty="0"/>
          </a:p>
        </p:txBody>
      </p:sp>
      <p:grpSp>
        <p:nvGrpSpPr>
          <p:cNvPr id="34" name="그룹 33"/>
          <p:cNvGrpSpPr/>
          <p:nvPr/>
        </p:nvGrpSpPr>
        <p:grpSpPr>
          <a:xfrm>
            <a:off x="127670" y="4376931"/>
            <a:ext cx="6088876" cy="2077199"/>
            <a:chOff x="35578" y="4515671"/>
            <a:chExt cx="3089658" cy="1723097"/>
          </a:xfrm>
        </p:grpSpPr>
        <p:sp>
          <p:nvSpPr>
            <p:cNvPr id="35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39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57672654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45" name="TextBox 44"/>
          <p:cNvSpPr txBox="1"/>
          <p:nvPr/>
        </p:nvSpPr>
        <p:spPr>
          <a:xfrm>
            <a:off x="1947972" y="430492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도정목표 </a:t>
            </a:r>
            <a:r>
              <a:rPr lang="ko-KR" altLang="en-US" sz="1200" u="sng" dirty="0" err="1" smtClean="0"/>
              <a:t>상하위</a:t>
            </a:r>
            <a:r>
              <a:rPr lang="en-US" altLang="ko-KR" sz="1200" u="sng" baseline="30000" dirty="0" smtClean="0"/>
              <a:t>*</a:t>
            </a:r>
            <a:r>
              <a:rPr lang="ko-KR" altLang="en-US" sz="1200" u="sng" dirty="0" smtClean="0"/>
              <a:t> 만족도 요소 별 결과</a:t>
            </a:r>
            <a:endParaRPr lang="ko-KR" altLang="en-US" sz="1200" u="sng" dirty="0"/>
          </a:p>
        </p:txBody>
      </p:sp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17485" y="6454130"/>
            <a:ext cx="701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상위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대 과제 및 하위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대과제의 요소 별 값의 평균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660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256584" cy="340093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rgbClr val="D9D9D9"/>
                </a:solidFill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 smtClean="0">
              <a:solidFill>
                <a:srgbClr val="D9D9D9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세부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조사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결과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과제별 결과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APPENDIX</a:t>
            </a: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96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613045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융</a:t>
            </a:r>
            <a:r>
              <a:rPr lang="en-US" altLang="ko-KR" dirty="0"/>
              <a:t>‧</a:t>
            </a:r>
            <a:r>
              <a:rPr lang="ko-KR" altLang="en-US" dirty="0"/>
              <a:t>복합 기획홍보를 통한 언론 홍보강화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홍보성과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홍보협력관 </a:t>
            </a:r>
            <a:r>
              <a:rPr lang="en-US" altLang="ko-KR" dirty="0" smtClean="0"/>
              <a:t>– </a:t>
            </a:r>
            <a:r>
              <a:rPr lang="ko-KR" altLang="en-US" dirty="0"/>
              <a:t>융</a:t>
            </a:r>
            <a:r>
              <a:rPr lang="en-US" altLang="ko-KR" dirty="0"/>
              <a:t>‧</a:t>
            </a:r>
            <a:r>
              <a:rPr lang="ko-KR" altLang="en-US" dirty="0"/>
              <a:t>복합 기획홍보를 통한 언론 홍보강화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일반도민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평가와 정책정보를 얻기 힘들다는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58239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이런 정책의 정보를 얻기 힘들다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062408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484761" y="4941962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도민</a:t>
            </a:r>
            <a:endParaRPr lang="ko-KR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5528270" y="4941962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 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9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94670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온라인을 통한 도민의 도정참여 기회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홍보협력관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온라인을 통한 도민의 도정참여 기회 확대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일반 도민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51371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191937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484761" y="4941962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도민</a:t>
            </a:r>
            <a:endParaRPr lang="ko-KR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5528270" y="4941962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 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26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036733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경력단절 여성에 양질의 일자리 관계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투명과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여성가족정책관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경력단절 여성에 양질의 일자리 관계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75.4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보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상대적으로 높게 나타난 것과 대비되어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특정사업수혜자의 낮은 만족도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사업효과에 의문을 제기하는 주관식 의견을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수혜자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수혜자의 요구사항을 반영해 투명성과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개선해야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68421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공주시의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경우 직업훈련교육의 전문성이 없고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훈련 후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훈련직종으로의 연계가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안된다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일자리도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별로 없고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연계해주는 회사도 거의 비슷하다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고용센터나 시청일자리소개 만으로도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충분하여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없어도 될 기관이라고 생각한다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.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정말 세금이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아깝다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143881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5512317" y="4961841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4486496" y="4963934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 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71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58095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청소년의 안전하고 건강한 성장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의견수렴도가 우수한 바 장점을 지속적으로 강화해 만족도를 향상시킬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여성가족정책관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청소년의 안전하고 건강한 성장 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타 과제 대비 높은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점수를 더불어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우수한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82809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02456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5512317" y="4961841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4486496" y="4963934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 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65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99964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연안 및 하구 생태복원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분과대비 만족도가 높게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높지 않은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 도민 대상 정책홍보를 강화할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기획조정실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연안 및 하구 생태복원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모든 항목에서 분과 대비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응답자 유형 기준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만족도가 다른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응답군에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비해 크게 낮은 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 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 정책 홍보를 강화할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20886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39747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3043" y="5040878"/>
            <a:ext cx="755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675808" y="4963934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 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48277" y="5034319"/>
            <a:ext cx="879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92584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30604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정부예산 확보 전략적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분과대비 만족도가 높게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만족도가 높지 않은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기획조정실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정부예산 확보 전략적 추진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관리가 미흡하다는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수립 및 점검 과정 개선이 필요한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24345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전혀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동떨어져 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풀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도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많고 관리 자체가 전혀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되고 있지 않다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2044524"/>
              </p:ext>
            </p:extLst>
          </p:nvPr>
        </p:nvGraphicFramePr>
        <p:xfrm>
          <a:off x="4550051" y="4215374"/>
          <a:ext cx="1625263" cy="805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48277" y="4945419"/>
            <a:ext cx="879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61999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360722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체계적 정책관리를 통한 과제누수제로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</a:t>
            </a:r>
            <a:r>
              <a:rPr lang="ko-KR" altLang="en-US" dirty="0" smtClean="0"/>
              <a:t>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3-1. </a:t>
            </a:r>
            <a:r>
              <a:rPr lang="ko-KR" altLang="en-US" dirty="0" err="1" smtClean="0"/>
              <a:t>정책기획관실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체계적 정책관리를 통한 과제누수제로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필요성이 현저하게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효과 대비 행정력이 과다 투입되고 있다는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내부고객들이 해당 정책의 효과 및 필요에 대한 체감도가 낮음을 의미함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04465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시스템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운영 성과 대비 투입되는 행정력 과다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성과평가 시스템 완성도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결여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endParaRPr lang="ko-KR" altLang="en-US" sz="1200" i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4864877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984944" y="4943629"/>
            <a:ext cx="755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772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297977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담론 및 </a:t>
            </a:r>
            <a:r>
              <a:rPr lang="ko-KR" altLang="en-US" dirty="0" err="1"/>
              <a:t>역제안</a:t>
            </a:r>
            <a:r>
              <a:rPr lang="ko-KR" altLang="en-US" dirty="0"/>
              <a:t> 과제 반영을 통한 국가정책 선도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낮은 만족도를 보이며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취약한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3-1. </a:t>
            </a:r>
            <a:r>
              <a:rPr lang="ko-KR" altLang="en-US" dirty="0" err="1" smtClean="0"/>
              <a:t>정책기획관실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담론 및 </a:t>
            </a:r>
            <a:r>
              <a:rPr lang="ko-KR" altLang="en-US" dirty="0" err="1" smtClean="0"/>
              <a:t>역제안</a:t>
            </a:r>
            <a:r>
              <a:rPr lang="ko-KR" altLang="en-US" dirty="0" smtClean="0"/>
              <a:t> 과제 반영을 통한 국가정책 선도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현저히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제안내용의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비구체성을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언급한 주관식 의견을 아울러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 내용과 다소 간극이 존재하는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정책을 구체적으로 제안하여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15749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정책 제안의 구체화가 매우 미약하다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머리만 그럴듯하고 다리와 꼬리는 사라지는 듯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!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실제 지역민이 느끼는 영향은 다리와 꼬리에 있다는 걸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....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알았으면 한다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.”</a:t>
            </a:r>
            <a:endParaRPr lang="en-US" altLang="ko-KR" sz="1200" i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6105747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502344" y="4943629"/>
            <a:ext cx="903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이해관계</a:t>
            </a:r>
            <a:r>
              <a:rPr lang="ko-KR" altLang="en-US" sz="1000"/>
              <a:t>인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94693" y="4938995"/>
            <a:ext cx="1001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93370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368797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도 ∙ 시군 재정 </a:t>
            </a:r>
            <a:r>
              <a:rPr lang="ko-KR" altLang="en-US" dirty="0" err="1"/>
              <a:t>재배분</a:t>
            </a:r>
            <a:r>
              <a:rPr lang="ko-KR" altLang="en-US" dirty="0"/>
              <a:t> 기준 마련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낮으며 특히 필요성과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3-2. </a:t>
            </a:r>
            <a:r>
              <a:rPr lang="ko-KR" altLang="en-US" dirty="0" err="1" smtClean="0"/>
              <a:t>예산담당관실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도 </a:t>
            </a:r>
            <a:r>
              <a:rPr lang="ko-KR" altLang="en-US" dirty="0" smtClean="0">
                <a:latin typeface="맑은 고딕"/>
                <a:ea typeface="맑은 고딕"/>
              </a:rPr>
              <a:t>∙ </a:t>
            </a:r>
            <a:r>
              <a:rPr lang="ko-KR" altLang="en-US" dirty="0" smtClean="0"/>
              <a:t>시군 재정 </a:t>
            </a:r>
            <a:r>
              <a:rPr lang="ko-KR" altLang="en-US" dirty="0" err="1" smtClean="0"/>
              <a:t>재배분</a:t>
            </a:r>
            <a:r>
              <a:rPr lang="ko-KR" altLang="en-US" dirty="0" smtClean="0"/>
              <a:t> 기준 마련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현저한 차이가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시군 재정부담을 우려하는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정책으로서의 성격이 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필요성 및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도민이 체감할 수 있도록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78199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시군에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재정부담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우려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579558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515044" y="4943629"/>
            <a:ext cx="903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81993" y="4938995"/>
            <a:ext cx="1001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208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281893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도민참여 </a:t>
            </a:r>
            <a:r>
              <a:rPr lang="ko-KR" altLang="en-US" dirty="0" err="1"/>
              <a:t>예산제</a:t>
            </a:r>
            <a:r>
              <a:rPr lang="ko-KR" altLang="en-US" dirty="0"/>
              <a:t> 운영 성과 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필요성을 제외한 전 요소가 낮은 점수를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집행과정 전반에 대한 도민 체감도 제고가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3-2. </a:t>
            </a:r>
            <a:r>
              <a:rPr lang="ko-KR" altLang="en-US" dirty="0" err="1" smtClean="0"/>
              <a:t>예산담당관실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도민참여 </a:t>
            </a:r>
            <a:r>
              <a:rPr lang="ko-KR" altLang="en-US" dirty="0" err="1" smtClean="0"/>
              <a:t>예산제</a:t>
            </a:r>
            <a:r>
              <a:rPr lang="ko-KR" altLang="en-US" dirty="0" smtClean="0"/>
              <a:t> 운영 성과 제고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73.8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모든 요소 만족도에서 분과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이상 낮은 만족도를 보임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실제 정책 참여자인 이해관계인의 낮은 만족도와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형식적 운영을 문제로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해당 정책 실효성 확보가 필요한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집행과정 전반에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97087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여전히 형식적 운영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참여위원들을 행정의 필요에 의해 동원의 대상으로 여기고 본래 제도의 활성화를 위한 노력이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미비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367266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502344" y="4943629"/>
            <a:ext cx="903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이해관계</a:t>
            </a:r>
            <a:r>
              <a:rPr lang="ko-KR" altLang="en-US" sz="1000"/>
              <a:t>인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94693" y="4938995"/>
            <a:ext cx="1001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54152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03212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직원이 행복하게 일하는 조직문화 개선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낮으며 특히 필요성과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3-3. </a:t>
            </a:r>
            <a:r>
              <a:rPr lang="ko-KR" altLang="en-US" dirty="0" smtClean="0"/>
              <a:t>혁신관리담당관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직원이 행복하게 일하는 조직문화 개선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혁신 효과성에 대한 의문을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내부고객의 수요와 정책내용간에 간극이 존재하는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099014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일 줄이는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혁신이 아닌 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필요없는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일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만드는 혁신으로 추진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문제점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008767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908744" y="4943629"/>
            <a:ext cx="903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83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765291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충남형</a:t>
            </a:r>
            <a:r>
              <a:rPr lang="ko-KR" altLang="en-US" dirty="0"/>
              <a:t> 공공기관 혁신모델 개발 및 실행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점수가 낮으며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의견수렴도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3-3. </a:t>
            </a:r>
            <a:r>
              <a:rPr lang="ko-KR" altLang="en-US" dirty="0" smtClean="0"/>
              <a:t>혁신관리담당관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충남형</a:t>
            </a:r>
            <a:r>
              <a:rPr lang="ko-KR" altLang="en-US" dirty="0" smtClean="0"/>
              <a:t> 공공기관 혁신모델 개발 및 실행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 체감도 간의 큰 격차와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의견수렴이 미흡하다는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전체와 원활한 의사소통이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되지않는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61276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출연출자기관에 대한 정확한 의견수렴 미흡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출연출자기관의 정확한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성격 및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업무형태 파악 불충분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다양한 의견을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들을 수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있는 열린 마음 자세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892440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5286482" y="4944349"/>
            <a:ext cx="1199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80753" y="4950390"/>
            <a:ext cx="9855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80944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61447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지역과 상생하는 교육협력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 특히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우수함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투명성이 분과에 비해 낮은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3-4. </a:t>
            </a:r>
            <a:r>
              <a:rPr lang="ko-KR" altLang="en-US" dirty="0" smtClean="0"/>
              <a:t>교육법무담당관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지역과 상생하는 교육협력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전반적인 요소 만족도가 분과 대비 높으며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것으로 평가됨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투명성이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사업수혜자에 비해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만족도가 현저히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79461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적극적인 홍보가 미흡하다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66651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5248382" y="4944349"/>
            <a:ext cx="119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91854" y="4950390"/>
            <a:ext cx="1094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8609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384970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평생교육 </a:t>
            </a:r>
            <a:r>
              <a:rPr lang="en-US" altLang="ko-KR" dirty="0"/>
              <a:t>5</a:t>
            </a:r>
            <a:r>
              <a:rPr lang="ko-KR" altLang="en-US" dirty="0"/>
              <a:t>개년 계획 관리∙실행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효과성과 투명성이 취약한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3-4. </a:t>
            </a:r>
            <a:r>
              <a:rPr lang="ko-KR" altLang="en-US" dirty="0" smtClean="0"/>
              <a:t>교육법무담당관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평생교육 </a:t>
            </a:r>
            <a:r>
              <a:rPr lang="en-US" altLang="ko-KR" dirty="0" smtClean="0"/>
              <a:t>5</a:t>
            </a:r>
            <a:r>
              <a:rPr lang="ko-KR" altLang="en-US" dirty="0" smtClean="0"/>
              <a:t>개년 계획 관리</a:t>
            </a:r>
            <a:r>
              <a:rPr lang="ko-KR" altLang="en-US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실행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낮은 점수를 보이며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투명성과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실효성에 의문을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수요자에게 필요한 내용이 정책에 담겨야 할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효과성과 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69756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교육은 실생활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필요에 의한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교육이 필요하다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9192216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5273782" y="4944349"/>
            <a:ext cx="1199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80753" y="4950390"/>
            <a:ext cx="9855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53159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339287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금강비전 시행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분과대비 높은 만족도를 보임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그러나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낮은 만족도를 고려해 볼 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 도민 대상 정책 홍보가 강화될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3-4. </a:t>
            </a:r>
            <a:r>
              <a:rPr lang="ko-KR" altLang="en-US" dirty="0" smtClean="0"/>
              <a:t>지속가능발전담당관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금강비전 시행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점수가 높고 특히 필요성과 의견수렴도가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낮은 만족도와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내용에 대한 의문을 표현한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일반도민을 대상으로 한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63725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“4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대강 사업과 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관련지어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생각하는건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제 착오인지요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7436910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9601" y="4957049"/>
            <a:ext cx="903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466259" y="4957049"/>
            <a:ext cx="903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4961800" y="4954216"/>
            <a:ext cx="903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69614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27381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지역행복생활권 선도사업 추진 및 시행전략 마련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의견수렴도가 상대적으로 취약한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3-4. </a:t>
            </a:r>
            <a:r>
              <a:rPr lang="ko-KR" altLang="en-US" dirty="0" smtClean="0"/>
              <a:t>지속가능발전담당관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지역행복생활권 선도사업 추진 및 시행전략 마련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다소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전체적으로 분과 대비 점수가 높으며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투명성이 두드러짐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미흡한 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이해관계인과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정책의 비현실성을 언급하는 주관식 의견을 종합적으로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의사소통이 원활하지 않은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의견수렴도에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73793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생활권 사업이라는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정책이 현실과의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불부합하는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측면이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있음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24869"/>
              </p:ext>
            </p:extLst>
          </p:nvPr>
        </p:nvGraphicFramePr>
        <p:xfrm>
          <a:off x="4563417" y="4189632"/>
          <a:ext cx="1598531" cy="82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9601" y="4957049"/>
            <a:ext cx="903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466259" y="4957049"/>
            <a:ext cx="903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4961800" y="4954216"/>
            <a:ext cx="903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93967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928568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정책</a:t>
            </a:r>
            <a:r>
              <a:rPr lang="en-US" altLang="ko-KR" dirty="0"/>
              <a:t>∙</a:t>
            </a:r>
            <a:r>
              <a:rPr lang="ko-KR" altLang="en-US" dirty="0"/>
              <a:t>입법동향 </a:t>
            </a:r>
            <a:r>
              <a:rPr lang="ko-KR" altLang="en-US" dirty="0" err="1"/>
              <a:t>적시성</a:t>
            </a:r>
            <a:r>
              <a:rPr lang="ko-KR" altLang="en-US" dirty="0"/>
              <a:t> 있게 수집</a:t>
            </a:r>
            <a:r>
              <a:rPr lang="en-US" altLang="ko-KR" dirty="0"/>
              <a:t>∙</a:t>
            </a:r>
            <a:r>
              <a:rPr lang="ko-KR" altLang="en-US" dirty="0"/>
              <a:t>전파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충실성과 투명성이 우수한 것으로 나타남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3-6. </a:t>
            </a:r>
            <a:r>
              <a:rPr lang="ko-KR" altLang="en-US" dirty="0" smtClean="0"/>
              <a:t>서울사무소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정책</a:t>
            </a:r>
            <a:r>
              <a:rPr lang="en-US" altLang="ko-KR" dirty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입법동향 </a:t>
            </a:r>
            <a:r>
              <a:rPr lang="ko-KR" altLang="en-US" dirty="0" err="1" smtClean="0"/>
              <a:t>적시성</a:t>
            </a:r>
            <a:r>
              <a:rPr lang="ko-KR" altLang="en-US" dirty="0" smtClean="0"/>
              <a:t> 있게 수집</a:t>
            </a:r>
            <a:r>
              <a:rPr lang="en-US" altLang="ko-KR" dirty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전파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높은 점수를 받았으며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정책서포터즈로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부터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이상의 높은 만족도를 받음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요소별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강점을 지속시킬 노력이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61521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98079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41962"/>
            <a:ext cx="755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007570" y="4941962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 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665461" y="4943058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15006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58174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수도권 인적 네트워크 구축∙소통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 특히 필요성과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우수한 것으로 나타남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3-6. </a:t>
            </a:r>
            <a:r>
              <a:rPr lang="ko-KR" altLang="en-US" dirty="0" smtClean="0"/>
              <a:t>서울사무소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수도권 인적 네트워크 구축</a:t>
            </a:r>
            <a:r>
              <a:rPr lang="ko-KR" altLang="en-US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소통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높은 점수를 받았으며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특정사업 수혜자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모두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이상의 높은 만족도를 보임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현재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요소별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강점을 지속시킬 노력이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51793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168473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359870" y="4941962"/>
            <a:ext cx="1017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09860" y="4943058"/>
            <a:ext cx="1226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94912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341369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충남경제비전 수립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개선방안이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err="1" smtClean="0"/>
              <a:t>경제산업실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충남경제비전 수립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73.4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현저히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모든 요소 만족도가 분과 대비 낮게 나타나며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홍보성과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일반도민의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정책의 낮은 저변 확대수준을 언급한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정책내용 및 기대효과에 대한 충분한 홍보가 되지 못하고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69903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대중적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저변확대가 안되어 일반 시민들이 잘 알지 못하기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때문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79814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77359" y="4947479"/>
            <a:ext cx="10320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74170" y="4962867"/>
            <a:ext cx="755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5313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02556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충남형</a:t>
            </a:r>
            <a:r>
              <a:rPr lang="ko-KR" altLang="en-US" dirty="0"/>
              <a:t> 지역 에너지정책 실현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매우 낮은 만족도를 보이며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시급함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err="1" smtClean="0"/>
              <a:t>경제산업실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충남형</a:t>
            </a:r>
            <a:r>
              <a:rPr lang="ko-KR" altLang="en-US" dirty="0" smtClean="0"/>
              <a:t> 지역 에너지정책 실현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매우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모든 요소만족도에서 분과 대비 뚜렷하게 낮은 점수가 확인되며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홍보성과 효과성은 매우 낮은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정책서포터즈에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비해 매우 낮은 만족도를 보인 이해관계자 점수를 종합해서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정책참여자들의 기대수준에 부합하지 못하고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79672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49494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415459" y="4947479"/>
            <a:ext cx="960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10670" y="4962867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98690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539744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지속가능한</a:t>
            </a:r>
            <a:r>
              <a:rPr lang="ko-KR" altLang="en-US" dirty="0"/>
              <a:t> 사회적 경제 육성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부진한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4-1. </a:t>
            </a:r>
            <a:r>
              <a:rPr lang="ko-KR" altLang="en-US" dirty="0" smtClean="0"/>
              <a:t>경제정책과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지속가능한</a:t>
            </a:r>
            <a:r>
              <a:rPr lang="ko-KR" altLang="en-US" dirty="0" smtClean="0"/>
              <a:t> 사회적 경제 육성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전반적으로 분과 대비 낮은 점수를 받았으며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부진한 것으로 평가됨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정책수행자인 내부고객의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결과 및 홍보 실효성에 의문을 제기한 주관식 의견을 종합해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현장과 괴리된 정책수립으로 인해 정책 추진과정에 어려움이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9081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정책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법 자체의 모순으로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실질적인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효과를 내기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불가능함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가시적인 결과가 나타나지 않고 있으며 정책 내용도 홍보되지 않고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있음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240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656759" y="4947479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 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245570" y="4962867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내부고</a:t>
            </a:r>
            <a:r>
              <a:rPr lang="ko-KR" altLang="en-US" sz="1000"/>
              <a:t>객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931126" y="4954056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36519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918916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일자리지원 서비스 및 청년고용률 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점수가 매우 낮은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 도민 대상 정책 체감도를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4-1. </a:t>
            </a:r>
            <a:r>
              <a:rPr lang="ko-KR" altLang="en-US" dirty="0" smtClean="0"/>
              <a:t>경제정책과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일자리지원 서비스 및 청년고용률 향상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분과와 유사한 점수를 받았음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홍보성은 분과에 비해 높은 만족도를 보임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특정사업자에 비해 매우 낮은 만족도를 보이는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전체를 대상으로 정책의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홍보할 필요가 있음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 정책 체감도를 개선해야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3943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낮은 지원금액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163646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383865" y="4947479"/>
            <a:ext cx="948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19278" y="4944051"/>
            <a:ext cx="1173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92001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654764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미래 수요와 환경을 고려한 산업입지 공급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 및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점수가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필요성을 중심으로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4-2. </a:t>
            </a:r>
            <a:r>
              <a:rPr lang="ko-KR" altLang="en-US" dirty="0" err="1" smtClean="0"/>
              <a:t>투자입지과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미래 수요와 환경을 고려한 산업입지 공급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요소 만족도 전반적으로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우수한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점수를 받았음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도민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전체를 대상으로 정책의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홍보할 필요가 있음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필요성을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개선해야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41978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미착공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산단에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대한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사업시행자 측의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미시행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사유를 평가할 수 있는 명확한 기준 마련 필요  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&gt;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법적 기준에 따른 일반적 기준에 따라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해제시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토지주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등 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차 피해자 발생 우려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550201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383865" y="4947479"/>
            <a:ext cx="948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19277" y="4944051"/>
            <a:ext cx="1173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82800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34357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상생산업단지 조성사업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높으나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 도민 대상 정책홍보를 강화해야 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4-2. </a:t>
            </a:r>
            <a:r>
              <a:rPr lang="ko-KR" altLang="en-US" dirty="0" err="1" smtClean="0"/>
              <a:t>투자입지과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상생산업단지 조성사업 추진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높은 만족도를 보임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특정사업 수혜자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점수가 낮은 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 도민 대상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 정책홍보를 강화해야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32105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681873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396565" y="4947479"/>
            <a:ext cx="948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19277" y="4944051"/>
            <a:ext cx="1173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427515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769308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지역과 상생하는 중소기업 육성지원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의견수렴도가 취약한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4-3. </a:t>
            </a:r>
            <a:r>
              <a:rPr lang="ko-KR" altLang="en-US" dirty="0" err="1" smtClean="0"/>
              <a:t>기업통상교류과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지역과 상생하는 중소기업 육성지원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의견수렴도를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제외한 모든 요소만족도의 점수가 분과 대비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특정사업 수혜자에 비해 낮은 만족도를 보이는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수립과정에 일반 도민의 의견 경청이 미흡한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의견수렴도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87118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82712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388842" y="4947479"/>
            <a:ext cx="948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293877" y="4944051"/>
            <a:ext cx="1173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7048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461499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중소기업 수출역량 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 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우수함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일반도민 대상으로 정책체감도를 제고할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4-3. </a:t>
            </a:r>
            <a:r>
              <a:rPr lang="ko-KR" altLang="en-US" dirty="0" err="1" smtClean="0"/>
              <a:t>기업통상교류과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중소기업 수출역량 제고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85.0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요소만족도에서 분과 대비 현저히 높은 점수를 보이며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상대적으로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점수가 부진한 바 일반 도민 대상 정책체감도를 높일 필요가 있음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 정책체감도를 제고해야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57565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646889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409264" y="4947479"/>
            <a:ext cx="948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19277" y="4944051"/>
            <a:ext cx="1173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10040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620591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지역산업 육성지원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필요성이 다소 낮은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4-4. </a:t>
            </a:r>
            <a:r>
              <a:rPr lang="ko-KR" altLang="en-US" dirty="0" smtClean="0"/>
              <a:t>전략산업과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지역산업 육성지원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전반적으로 요소 만족도가 분과 대비 높으며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 점수가 다소 미흡하게 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21234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062959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396565" y="4947479"/>
            <a:ext cx="948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19277" y="4944051"/>
            <a:ext cx="1173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77867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826793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환황해권</a:t>
            </a:r>
            <a:r>
              <a:rPr lang="ko-KR" altLang="en-US" dirty="0"/>
              <a:t> 디스플레이 </a:t>
            </a:r>
            <a:r>
              <a:rPr lang="ko-KR" altLang="en-US" dirty="0" err="1"/>
              <a:t>메가클러스터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 특히 홍보성과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취약한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4-4. </a:t>
            </a:r>
            <a:r>
              <a:rPr lang="ko-KR" altLang="en-US" dirty="0" smtClean="0"/>
              <a:t>전략산업과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환황해권</a:t>
            </a:r>
            <a:r>
              <a:rPr lang="ko-KR" altLang="en-US" dirty="0" smtClean="0"/>
              <a:t> 디스플레이 </a:t>
            </a:r>
            <a:r>
              <a:rPr lang="ko-KR" altLang="en-US" dirty="0" err="1" smtClean="0"/>
              <a:t>메가클러스터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전반적으로 분과 대비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홍보성과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현저함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 군의 균등한 평균 점수를 고려 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주변 전체적인 홍보와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취약한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08129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66442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396565" y="4947479"/>
            <a:ext cx="948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19277" y="4944051"/>
            <a:ext cx="1173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67599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104546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에너지이용 합리화 및 복지실현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점수가 낮은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 전체 대상 홍보강화가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4-5. </a:t>
            </a:r>
            <a:r>
              <a:rPr lang="ko-KR" altLang="en-US" dirty="0" smtClean="0"/>
              <a:t>에너지산업과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에너지이용 합리화 및 복지실현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전 요소만족도의 점수가 분과 대비 매우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일반도민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점수가 매우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내용에 대한 홍보 및 도민들의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인지정도에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편차가 큰 상황으로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도 전체 대상 홍보강화가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80312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008198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78027" y="4947479"/>
            <a:ext cx="1031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12646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3181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305057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신재생에너지</a:t>
            </a:r>
            <a:r>
              <a:rPr lang="ko-KR" altLang="en-US" dirty="0"/>
              <a:t> 보급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낮은 바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홍보성을</a:t>
            </a:r>
            <a:r>
              <a:rPr lang="ko-KR" altLang="en-US" dirty="0" smtClean="0"/>
              <a:t> 중심으로 만족도 전반에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4-5. </a:t>
            </a:r>
            <a:r>
              <a:rPr lang="ko-KR" altLang="en-US" dirty="0" smtClean="0"/>
              <a:t>에너지산업과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신재생에너지</a:t>
            </a:r>
            <a:r>
              <a:rPr lang="ko-KR" altLang="en-US" dirty="0" smtClean="0"/>
              <a:t> 보급 확대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전 요소만족도의 점수가 분과 대비 낮게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 및 홍보 부족을 언급한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홍보성을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중심으로 요소 만족도 전반에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09495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홍보부족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68297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90727" y="4947479"/>
            <a:ext cx="1031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12646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03457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56628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안전의식 제고를 위한 교육</a:t>
            </a:r>
            <a:r>
              <a:rPr lang="en-US" altLang="ko-KR" dirty="0"/>
              <a:t>∙</a:t>
            </a:r>
            <a:r>
              <a:rPr lang="ko-KR" altLang="en-US" dirty="0"/>
              <a:t>홍보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5-1. </a:t>
            </a:r>
            <a:r>
              <a:rPr lang="ko-KR" altLang="en-US" dirty="0" smtClean="0"/>
              <a:t>안전정책과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안전의식 제고를 위한 교육</a:t>
            </a:r>
            <a:r>
              <a:rPr lang="en-US" altLang="ko-KR" dirty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홍보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대비 만족도가 낮으나 분과에 비해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제외한 모든 요소만족도의 점수가 분과 대비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 낮은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내부고객 대비 매우 낮은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만족도를  종합해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정책효과가 잘 구현되지 않는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668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홍보미흡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979946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657427" y="4947479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 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247546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920646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4618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533110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민방위경보 발령체계 유지 및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요소만족도 전반적으로 우수함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5-1. </a:t>
            </a:r>
            <a:r>
              <a:rPr lang="ko-KR" altLang="en-US" dirty="0" smtClean="0"/>
              <a:t>안전정책과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민방위경보 발령체계 유지 및 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전반적으로 분과 대비 높은 만족도를 보이며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 역시 타 과제 대비 높아 우수한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현재의 강점을 지속적으로 강화할 노력이 요구됨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64341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51392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416127" y="4947479"/>
            <a:ext cx="959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14242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28916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44810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홍수에 안전한 </a:t>
            </a:r>
            <a:r>
              <a:rPr lang="ko-KR" altLang="en-US" dirty="0" err="1"/>
              <a:t>자연형</a:t>
            </a:r>
            <a:r>
              <a:rPr lang="ko-KR" altLang="en-US" dirty="0"/>
              <a:t> 지방하천 정비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점수가 낮고 특히 필요성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5-3. </a:t>
            </a:r>
            <a:r>
              <a:rPr lang="ko-KR" altLang="en-US" dirty="0" smtClean="0"/>
              <a:t>자연재난과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홍수에 안전한 </a:t>
            </a:r>
            <a:r>
              <a:rPr lang="ko-KR" altLang="en-US" dirty="0" err="1" smtClean="0"/>
              <a:t>자연형</a:t>
            </a:r>
            <a:r>
              <a:rPr lang="ko-KR" altLang="en-US" dirty="0" smtClean="0"/>
              <a:t> 지방하천 정비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73.8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제외한 모든 요소만족도에서 분과 대비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점수가 취약한데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응답자가 전원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정책서포터즈인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 도민 대상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홍보성을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중심으로 만족도 전반에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73337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23255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95427" y="4947479"/>
            <a:ext cx="950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63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42389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자연 재난에 안전한 충청남도 실현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낮으며 특히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5-3. </a:t>
            </a:r>
            <a:r>
              <a:rPr lang="ko-KR" altLang="en-US" dirty="0" smtClean="0"/>
              <a:t>자연재난과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자연 재난에 안전한 충청남도 실현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전반적으로 분과와 유사한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필요성은 보다 우수한 평가를 받은 반면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효과성은 미흡한 만족도를 보임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도민이 기대하는 필요수준에 정책 내용이 부합하지 못하는 상황을 대변함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효과성에 대한 개선이 시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급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98699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176474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95427" y="4947479"/>
            <a:ext cx="950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40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87284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충남형</a:t>
            </a:r>
            <a:r>
              <a:rPr lang="ko-KR" altLang="en-US" dirty="0"/>
              <a:t> 동네자치 심화</a:t>
            </a:r>
            <a:r>
              <a:rPr lang="en-US" altLang="ko-KR" dirty="0"/>
              <a:t>∙</a:t>
            </a:r>
            <a:r>
              <a:rPr lang="ko-KR" altLang="en-US" dirty="0"/>
              <a:t>확산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 도민 대상 정책홍보가 강화가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</a:t>
            </a:r>
            <a:r>
              <a:rPr lang="ko-KR" altLang="en-US" dirty="0" err="1" smtClean="0"/>
              <a:t>자치행정국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충남형</a:t>
            </a:r>
            <a:r>
              <a:rPr lang="ko-KR" altLang="en-US" dirty="0" smtClean="0"/>
              <a:t> 동네자치 심화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확산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 대비 높은 만족도를 보이며 특히 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만족도가 상당히 낮은 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일반도민이 체감할 수 있는 정책홍보가 필요한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일반도민 대상 정책 홍보 강화가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92751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746752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997027" y="4947479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 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61842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667618" y="4936336"/>
            <a:ext cx="75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281256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00740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정체성</a:t>
            </a:r>
            <a:r>
              <a:rPr lang="en-US" altLang="ko-KR" dirty="0"/>
              <a:t>∙</a:t>
            </a:r>
            <a:r>
              <a:rPr lang="ko-KR" altLang="en-US" dirty="0"/>
              <a:t>통일성</a:t>
            </a:r>
            <a:r>
              <a:rPr lang="en-US" altLang="ko-KR" dirty="0"/>
              <a:t>∙</a:t>
            </a:r>
            <a:r>
              <a:rPr lang="ko-KR" altLang="en-US" dirty="0"/>
              <a:t>커뮤니티 기능을 갖춘 청사조성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</a:t>
            </a:r>
            <a:r>
              <a:rPr lang="en-US" altLang="ko-KR" dirty="0" smtClean="0"/>
              <a:t> </a:t>
            </a:r>
            <a:r>
              <a:rPr lang="ko-KR" altLang="en-US" dirty="0" smtClean="0"/>
              <a:t>필요성이 취약한 바</a:t>
            </a:r>
            <a:r>
              <a:rPr lang="en-US" altLang="ko-KR" dirty="0" smtClean="0"/>
              <a:t>,</a:t>
            </a:r>
            <a:r>
              <a:rPr lang="ko-KR" altLang="en-US" dirty="0" smtClean="0"/>
              <a:t>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6-1. </a:t>
            </a:r>
            <a:r>
              <a:rPr lang="ko-KR" altLang="en-US" dirty="0" smtClean="0"/>
              <a:t>총무과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정체성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통일성</a:t>
            </a:r>
            <a:r>
              <a:rPr lang="en-US" altLang="ko-KR" dirty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커뮤니티 기능을 갖춘 청사조성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전 요소만족도에서 분과 대비 높은 만족도를 보임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해당 정책의 타당성에 대한 도민 전반의 이해를 제고할 필요가 있음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53789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공간구성에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대한 다양한 의견수렴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기회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제공이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아쉽습니다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326190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416127" y="4947479"/>
            <a:ext cx="959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14242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25916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53923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열심히 일 할 수 있는 후생복지 시책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 필요성이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r>
              <a:rPr lang="en-US" altLang="ko-KR" dirty="0" smtClean="0"/>
              <a:t>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6-1. </a:t>
            </a:r>
            <a:r>
              <a:rPr lang="ko-KR" altLang="en-US" dirty="0" smtClean="0"/>
              <a:t>총무과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열심히 일 할 수 있는 후생복지 시책 추진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대비 만족도가 낮으나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투명성을 필두로 대부분의 요소만족도 점수가 분과 대비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그러나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미만의 필요성 및 현실성에 의문을 표하는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내부고객이 필요로 하는 내용이 충분히 포함되지 않은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7644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구호에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그칠 뿐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현실과는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동떨어진게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대부분임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278094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09542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66799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91243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모두가 행복한 인권충남 구현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요소만족도 모두 우수함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6-2. </a:t>
            </a:r>
            <a:r>
              <a:rPr lang="ko-KR" altLang="en-US" dirty="0" smtClean="0"/>
              <a:t>자치행정과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모두가 행복한 인권충남 구현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점수가 높고 특히 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매우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높은 만족도를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해당 정책의 당위성에 대해 공감하고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강점을 지속적으로 유지하기 위한 노력이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194642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61810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6942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일반도민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390727" y="4960179"/>
            <a:ext cx="1031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1324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079340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참여형</a:t>
            </a:r>
            <a:r>
              <a:rPr lang="ko-KR" altLang="en-US" dirty="0"/>
              <a:t> 자원봉사 공동체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높지만</a:t>
            </a:r>
            <a:r>
              <a:rPr lang="en-US" altLang="ko-KR" dirty="0"/>
              <a:t> </a:t>
            </a:r>
            <a:r>
              <a:rPr lang="ko-KR" altLang="en-US" dirty="0" smtClean="0"/>
              <a:t>필요성이 상당히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6-3. </a:t>
            </a:r>
            <a:r>
              <a:rPr lang="ko-KR" altLang="en-US" dirty="0" smtClean="0"/>
              <a:t>도민협력새마을과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참여형</a:t>
            </a:r>
            <a:r>
              <a:rPr lang="ko-KR" altLang="en-US" dirty="0" smtClean="0"/>
              <a:t> 자원봉사 공동체 조성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전체와 분과 사이 만족도를 보이고 있음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높은 만족도를 보임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상대적으로 취약한 필요성과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만족도를 종합적으로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당해 정책의 취지에 대한 일반 도민의 공감을 얻지 못한 상황으로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11614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897254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6942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416127" y="4960179"/>
            <a:ext cx="959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07754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48106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갈등예방 및 조정기능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낮으며 특히 홍보성과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6-3. </a:t>
            </a:r>
            <a:r>
              <a:rPr lang="ko-KR" altLang="en-US" dirty="0" smtClean="0"/>
              <a:t>도민협력새마을과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갈등예방 및 조정기능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전반적인 요소만족도의 점수는 분과 대비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만족도는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만족도와 정보 공개의 형식성을 제기한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 도민이 인지할 수 있는 경로로 충분한 정책홍보가 이루어지고 있지 않는 상황임을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4968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투명성이 겉돌고 형식적이다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제대로 된 정보를 공개하지 않는다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충남도의 행정은 매우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형식적이다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632051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65327" y="4960179"/>
            <a:ext cx="1031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12646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66796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099596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안정적인 도정운영 지원을 위한 지방세수 확보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 특히 효과성과 투명성이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6-4. </a:t>
            </a:r>
            <a:r>
              <a:rPr lang="ko-KR" altLang="en-US" dirty="0" err="1" smtClean="0"/>
              <a:t>세무회계과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안정적인 도정운영 지원을 위한 지방세수 확보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매우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전 요소만족도에서 분과 대비 낮은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취약한 것으로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응답자인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특성을 고려했을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일반도민이 체감할 수 있는 정책 내용 및 그 홍보가 이루어지지 않고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효과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과 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599046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53369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6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40960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충남형</a:t>
            </a:r>
            <a:r>
              <a:rPr lang="ko-KR" altLang="en-US" dirty="0"/>
              <a:t> 행정정보시스템 활용 제고를 통한 소통</a:t>
            </a:r>
            <a:r>
              <a:rPr lang="en-US" altLang="ko-KR" dirty="0"/>
              <a:t>∙</a:t>
            </a:r>
            <a:r>
              <a:rPr lang="ko-KR" altLang="en-US" dirty="0"/>
              <a:t>협업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요소만족도 전반적으로 우수함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6-5. </a:t>
            </a:r>
            <a:r>
              <a:rPr lang="ko-KR" altLang="en-US" dirty="0" err="1" smtClean="0"/>
              <a:t>정보화지</a:t>
            </a:r>
            <a:r>
              <a:rPr lang="ko-KR" altLang="en-US" dirty="0" err="1"/>
              <a:t>원</a:t>
            </a:r>
            <a:r>
              <a:rPr lang="ko-KR" altLang="en-US" dirty="0" err="1" smtClean="0"/>
              <a:t>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충남형</a:t>
            </a:r>
            <a:r>
              <a:rPr lang="ko-KR" altLang="en-US" dirty="0" smtClean="0"/>
              <a:t> 행정정보시스템 활용 제고를 통한 소통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협업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분과 대비 높은 만족도를 보이며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비현실성을 언급한 주관식 의견을 고려할 필요가 있음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현재의 강점을 지속적으로 발전시킬 노력이 요구됨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368372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현실과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동떨어진 정책이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많음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705979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45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032125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정보 취약계층 해소를 위한 정보 </a:t>
            </a:r>
            <a:r>
              <a:rPr lang="ko-KR" altLang="en-US" dirty="0" err="1"/>
              <a:t>접근성</a:t>
            </a:r>
            <a:r>
              <a:rPr lang="ko-KR" altLang="en-US" dirty="0"/>
              <a:t> 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낮은 만족도를 보이며 특히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6-5. </a:t>
            </a:r>
            <a:r>
              <a:rPr lang="ko-KR" altLang="en-US" dirty="0" err="1" smtClean="0"/>
              <a:t>정보화지원과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정보 취약계층 해소를 위한 정보 </a:t>
            </a:r>
            <a:r>
              <a:rPr lang="ko-KR" altLang="en-US" dirty="0" err="1" smtClean="0"/>
              <a:t>접근성</a:t>
            </a:r>
            <a:r>
              <a:rPr lang="ko-KR" altLang="en-US" dirty="0" smtClean="0"/>
              <a:t> 향상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73.2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요소만족도 전반적으로 만족도 점수가 분과 대비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취약함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정책홍보가 미흡하다는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홍보성에 대한 개선이 시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급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85973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이런 사업이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있는지도 잘 몰랐고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현재 몇 개가 어디 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읍면에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지급되었다 라는 것이 없음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811186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378606" y="4954662"/>
            <a:ext cx="9580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11265" y="4944051"/>
            <a:ext cx="11689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41668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387035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>
            <a:noAutofit/>
          </a:bodyPr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도민 문화 </a:t>
            </a:r>
            <a:r>
              <a:rPr lang="ko-KR" altLang="en-US" dirty="0" err="1"/>
              <a:t>향유권</a:t>
            </a:r>
            <a:r>
              <a:rPr lang="ko-KR" altLang="en-US" dirty="0"/>
              <a:t> 신장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전체적으로 낮게 만족한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미흡하게 나타난 바 이에 대한 개선이 필요함 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en-US" altLang="ko-KR" dirty="0" smtClean="0"/>
              <a:t>. </a:t>
            </a:r>
            <a:r>
              <a:rPr lang="ko-KR" altLang="en-US" dirty="0" smtClean="0"/>
              <a:t>문화체육관광국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도민 문화 </a:t>
            </a:r>
            <a:r>
              <a:rPr lang="ko-KR" altLang="en-US" dirty="0" err="1" smtClean="0"/>
              <a:t>향유권</a:t>
            </a:r>
            <a:r>
              <a:rPr lang="ko-KR" altLang="en-US" dirty="0" smtClean="0"/>
              <a:t> 신장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정책이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인위적이다는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주관식 의견을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미흡하고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요구에 부응하지 못한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23069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자연스럽게 수요를 늘리는 방법이 필요합니다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정책이 너무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인위적입니다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318246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61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34787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문화시설 확충 및 이용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미흡하게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나타난 바 이에 대한 개선이 필요함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7-1. </a:t>
            </a:r>
            <a:r>
              <a:rPr lang="ko-KR" altLang="en-US" dirty="0" smtClean="0"/>
              <a:t>문화정책과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문화시설 확충 및 이용 확대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홍보가 부족하다는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53907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홍보 부족으로 연계가 제대로 이루어지지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않는 것 같다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76084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8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591224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문화재 보수정비 사업추진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 이에 대한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7-2. </a:t>
            </a:r>
            <a:r>
              <a:rPr lang="ko-KR" altLang="en-US" dirty="0" err="1" smtClean="0"/>
              <a:t>문화재과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문화재 보수정비 사업추진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일반도민과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이해관계자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수준과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소통이 미흡한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62723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</a:t>
            </a:r>
            <a:r>
              <a:rPr lang="ko-KR" altLang="en-US" sz="1200" u="sng" dirty="0"/>
              <a:t>응답 中</a:t>
            </a:r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66447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517727" y="49474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60246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49333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94129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675987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스포츠 참여 확대를 통한 도민의 행복한 권리 보장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투명성이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우수한 바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7-3. </a:t>
            </a:r>
            <a:r>
              <a:rPr lang="ko-KR" altLang="en-US" dirty="0" smtClean="0"/>
              <a:t>체육진흥과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스포츠 참여 확대를 통한 도민의 행복한 권리 보장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필요성과 투명성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평가와 홍보가 부족하다는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 홍보 수준이 미약한 것으로 판단됨 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068410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홍보부족으로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인한 직접적 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택을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받지 못했습니다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</a:t>
            </a:r>
            <a:r>
              <a:rPr lang="ko-KR" altLang="en-US" sz="1200" u="sng" dirty="0"/>
              <a:t>응답 中</a:t>
            </a:r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323077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517727" y="49474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60246" y="49567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49333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17378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17409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관광분야 종사자 환대서비스 역량강화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매우 낮은 만족도를 보이고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전체적으로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7-4. </a:t>
            </a:r>
            <a:r>
              <a:rPr lang="ko-KR" altLang="en-US" dirty="0" smtClean="0"/>
              <a:t>관광산업과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관광분야 종사자 환대서비스 역량강화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67.1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충실성과 투명성이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사업효과에 의문을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도민의 요구에 부응하지 못하는 점이 있는 것으로 판단됨 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전체적인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60227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식당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관광지 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이용시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정해진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메뉴얼이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아니고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가격이나 용도 등이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자주 변경되고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있어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불편하다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</a:t>
            </a:r>
            <a:r>
              <a:rPr lang="ko-KR" altLang="en-US" sz="1200" u="sng" dirty="0"/>
              <a:t>응답 中</a:t>
            </a:r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21090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99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705934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내실있는</a:t>
            </a:r>
            <a:r>
              <a:rPr lang="ko-KR" altLang="en-US" dirty="0"/>
              <a:t> 지역축제 아카데미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 취약한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 도민 대상 정책홍보를 강화할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7-4. </a:t>
            </a:r>
            <a:r>
              <a:rPr lang="ko-KR" altLang="en-US" dirty="0" smtClean="0"/>
              <a:t>관광산업</a:t>
            </a:r>
            <a:r>
              <a:rPr lang="ko-KR" altLang="en-US" dirty="0"/>
              <a:t>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내실있는</a:t>
            </a:r>
            <a:r>
              <a:rPr lang="ko-KR" altLang="en-US" dirty="0" smtClean="0"/>
              <a:t> 지역축제 아카데미 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점수와 홍보가 미흡하다는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수준이 미약한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대상으로 정책홍보를 강화해야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25544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잘 모르고 있음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홍보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미흡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</a:t>
            </a:r>
            <a:r>
              <a:rPr lang="ko-KR" altLang="en-US" sz="1200" u="sng" dirty="0"/>
              <a:t>응답 中</a:t>
            </a:r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480344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70027" y="49474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604065" y="49567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endParaRPr lang="en-US" altLang="ko-KR" sz="1000" dirty="0"/>
          </a:p>
          <a:p>
            <a:pPr algn="ctr"/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42856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2480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29688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/>
              <a:t>‘16</a:t>
            </a:r>
            <a:r>
              <a:rPr lang="ko-KR" altLang="en-US" dirty="0"/>
              <a:t>년 전국체전 및 전국 장애인체전 기본 틀 마련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낮은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일반도민 대상 정책홍보 강화가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7-5. </a:t>
            </a:r>
            <a:r>
              <a:rPr lang="ko-KR" altLang="en-US" dirty="0" err="1" smtClean="0"/>
              <a:t>전국체전준비기획단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16</a:t>
            </a:r>
            <a:r>
              <a:rPr lang="ko-KR" altLang="en-US" dirty="0" smtClean="0"/>
              <a:t>년 전국체전 및 전국 장애인체전 기본 틀 마련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내부고객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대상으로 정책홍보 강화가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9198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장애인체전에 대한 관심과 개회식 장소 선정에 대한 유관기관 간 논의와 협조체제가 잘 이루어지고 있지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않다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</a:t>
            </a:r>
            <a:r>
              <a:rPr lang="ko-KR" altLang="en-US" sz="1200" u="sng" dirty="0"/>
              <a:t>응답 中</a:t>
            </a:r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11778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78027" y="49855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126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내부고</a:t>
            </a:r>
            <a:r>
              <a:rPr lang="ko-KR" altLang="en-US" sz="100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8887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07875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/>
              <a:t>‘16</a:t>
            </a:r>
            <a:r>
              <a:rPr lang="ko-KR" altLang="en-US" dirty="0"/>
              <a:t>년 전국체전 및 전국 장애인체전 경기장 완벽한 시설 확충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7-5. </a:t>
            </a:r>
            <a:r>
              <a:rPr lang="ko-KR" altLang="en-US" dirty="0" err="1" smtClean="0"/>
              <a:t>전국체전준비기획단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en-US" altLang="ko-KR" sz="1500" dirty="0" smtClean="0"/>
              <a:t>16</a:t>
            </a:r>
            <a:r>
              <a:rPr lang="ko-KR" altLang="en-US" sz="1500" dirty="0" smtClean="0"/>
              <a:t>년 전국체전 및 전국 장애인체전 경기장 완벽한 시설 확충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충실도가 상대적으로 높게 나타난 것과 대비되어 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도민이 체감하는 정책홍보 수준이 미약한 것으로 판단됨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26853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</a:t>
            </a:r>
            <a:r>
              <a:rPr lang="ko-KR" altLang="en-US" sz="1200" u="sng" dirty="0"/>
              <a:t>응답 中</a:t>
            </a:r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96568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65327" y="49728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126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내부고</a:t>
            </a:r>
            <a:r>
              <a:rPr lang="ko-KR" altLang="en-US" sz="100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15175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32895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관람객 만족을 위한 프로그램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우수한 바 장점을 지속적으로 강화해 만족도를 향상시킬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7-6. </a:t>
            </a:r>
            <a:r>
              <a:rPr lang="ko-KR" altLang="en-US" dirty="0" smtClean="0"/>
              <a:t>백제문화단지관리사업소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관람객 만족을 위한 프로그램 운영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타 과제 대비 높은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점수를 더불어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우수한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32125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</a:t>
            </a:r>
            <a:r>
              <a:rPr lang="ko-KR" altLang="en-US" sz="1200" u="sng" dirty="0"/>
              <a:t>응답 中</a:t>
            </a:r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38524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65327" y="49728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126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03929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70800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농업인 중심의 </a:t>
            </a:r>
            <a:r>
              <a:rPr lang="ko-KR" altLang="en-US" dirty="0" err="1"/>
              <a:t>로컬푸드</a:t>
            </a:r>
            <a:r>
              <a:rPr lang="ko-KR" altLang="en-US" dirty="0"/>
              <a:t> 시스템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이에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농정국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농업인 중심의 </a:t>
            </a:r>
            <a:r>
              <a:rPr lang="ko-KR" altLang="en-US" dirty="0" err="1" smtClean="0"/>
              <a:t>로컬푸드</a:t>
            </a:r>
            <a:r>
              <a:rPr lang="ko-KR" altLang="en-US" dirty="0" smtClean="0"/>
              <a:t> 시스템 구축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상대적으로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홍보성과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내부고객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이상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 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98426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33277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128343" y="49728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71346" y="49694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고객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7010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6395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25597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611718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농협과 함께하는 지역혁신모델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투명성이 우수한 바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농정국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농협과 함께하는 지역혁신모델 구축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의견수렴도를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필두로 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타 과제 대비 높은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전반적인 체감도가 우수한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51723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현재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농사를 짓고 있지만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처음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들어 보는 정책이었습니다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홍보가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많이 부족해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보입니다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643377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128343" y="49728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71346" y="49694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고객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7010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6395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233408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708168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두레기업 창업 및 자립화 지원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 </a:t>
            </a:r>
            <a:r>
              <a:rPr lang="ko-KR" altLang="en-US" dirty="0" smtClean="0"/>
              <a:t>특히 투명성과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우수함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내부도민 만족도가 낮은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8-1. </a:t>
            </a:r>
            <a:r>
              <a:rPr lang="ko-KR" altLang="en-US" dirty="0" smtClean="0"/>
              <a:t>농업정책과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두레기업 창업 및 자립화 지원 확</a:t>
            </a:r>
            <a:r>
              <a:rPr lang="ko-KR" altLang="en-US" dirty="0"/>
              <a:t>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요소만족도가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내부고객의 낮은 평가와 현장의 의견이 반영되지 않는다는 주관식 의견을 고려할 필요가 있음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장점의 지속적인 강화와 더불어 내부고객 대상 만족도를 높일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50310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컨설팅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모니터링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코칭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시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현장의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의견이 반영되지 않고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결과물을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내 놓기 위한 이상적인 말만 보기 좋게 나열하는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일이 많음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004643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602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내부고객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9423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5379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366311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35588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도시민 농촌체험기회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우수함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낮은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 도민 대상 정책홍보를 강화할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8-1. </a:t>
            </a:r>
            <a:r>
              <a:rPr lang="ko-KR" altLang="en-US" dirty="0" smtClean="0"/>
              <a:t>농업정책과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도시민 농촌체험기회 확대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점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 정책홍보를 강화할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27515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822638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602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내부고객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942305" y="49694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5379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81211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388007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산지조직화 및 충남오감 매출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우수한 바 장점을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지속적으로 강화해 만족도를 향상시킬 필요가 있음</a:t>
            </a:r>
            <a:r>
              <a:rPr lang="en-US" altLang="ko-KR" dirty="0" smtClean="0"/>
              <a:t>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8-2. </a:t>
            </a:r>
            <a:r>
              <a:rPr lang="ko-KR" altLang="en-US" dirty="0" smtClean="0"/>
              <a:t>농산물유통과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산지조직화 및 충남오감 매출 확대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85.9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타 과제 대비 높은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점수를 더불어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우수한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07003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25289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602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내부고객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9423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일반도민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5379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48838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38784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인터넷 쇼핑몰 농사랑 </a:t>
            </a:r>
            <a:r>
              <a:rPr lang="ko-KR" altLang="en-US" dirty="0" err="1"/>
              <a:t>입점</a:t>
            </a:r>
            <a:r>
              <a:rPr lang="en-US" altLang="ko-KR" dirty="0"/>
              <a:t>∙</a:t>
            </a:r>
            <a:r>
              <a:rPr lang="ko-KR" altLang="en-US" dirty="0"/>
              <a:t>매출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유사한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부진한 바 이에 대한 개선이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8-2. </a:t>
            </a:r>
            <a:r>
              <a:rPr lang="ko-KR" altLang="en-US" dirty="0" smtClean="0"/>
              <a:t>농산물유통과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인터넷 쇼핑몰 농사랑 </a:t>
            </a:r>
            <a:r>
              <a:rPr lang="ko-KR" altLang="en-US" dirty="0" err="1" smtClean="0"/>
              <a:t>입점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매출 확대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낮은 만족도와 홍보가 더 필요하다는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수준이 미약한 것으로 판단됨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효과성에 대한 개선이 필요함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16963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아직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소농들이 잘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이해하지 못한다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홍보가 더 필요한 것 같다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858998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16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일반도민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72820" y="49728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5708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78612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로컬푸드</a:t>
            </a:r>
            <a:r>
              <a:rPr lang="ko-KR" altLang="en-US" dirty="0"/>
              <a:t> 참여 농가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매우 높은 만족도를 보임</a:t>
            </a:r>
            <a:r>
              <a:rPr lang="en-US" altLang="ko-KR" dirty="0" smtClean="0"/>
              <a:t>.</a:t>
            </a:r>
            <a:r>
              <a:rPr lang="ko-KR" altLang="en-US" dirty="0" smtClean="0"/>
              <a:t> 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낮은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 도민 대상 정책홍보를 강화해야 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8-3. </a:t>
            </a:r>
            <a:r>
              <a:rPr lang="ko-KR" altLang="en-US" dirty="0" smtClean="0"/>
              <a:t>친환경농산과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로컬푸드</a:t>
            </a:r>
            <a:r>
              <a:rPr lang="ko-KR" altLang="en-US" dirty="0" smtClean="0"/>
              <a:t> 참여 농가 확대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필두로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이해관계인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 정책홍보를 강화할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73625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149513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102943" y="49728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684086" y="49694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1930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6395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15506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85437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무농약이상</a:t>
            </a:r>
            <a:r>
              <a:rPr lang="ko-KR" altLang="en-US" dirty="0"/>
              <a:t> 인증비율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충실성과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미흡하게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8-3. </a:t>
            </a:r>
            <a:r>
              <a:rPr lang="ko-KR" altLang="en-US" dirty="0" smtClean="0"/>
              <a:t>친환경농산과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무농약이상</a:t>
            </a:r>
            <a:r>
              <a:rPr lang="ko-KR" altLang="en-US" dirty="0" smtClean="0"/>
              <a:t> 인증비율 확대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 특히 충실성과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특정사업 수혜자의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사업효과에 의문을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수혜자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308781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노동력부족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소비자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인증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실례도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떨어짐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630433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102943" y="49728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684086" y="49694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1930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6395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415583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56927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용</a:t>
            </a:r>
            <a:r>
              <a:rPr lang="en-US" altLang="ko-KR" dirty="0"/>
              <a:t>∙</a:t>
            </a:r>
            <a:r>
              <a:rPr lang="ko-KR" altLang="en-US" dirty="0"/>
              <a:t>배수로 구조물화 증가로 수혜 농민 </a:t>
            </a:r>
            <a:r>
              <a:rPr lang="ko-KR" altLang="en-US" dirty="0" smtClean="0"/>
              <a:t>도민만족도 </a:t>
            </a:r>
            <a:r>
              <a:rPr lang="ko-KR" altLang="en-US" dirty="0"/>
              <a:t>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수요자 중심의 정책을 수립하고 홍보해 만족도를 높일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8-4. </a:t>
            </a:r>
            <a:r>
              <a:rPr lang="ko-KR" altLang="en-US" dirty="0" smtClean="0"/>
              <a:t>농촌마을지원과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용</a:t>
            </a:r>
            <a:r>
              <a:rPr lang="en-US" altLang="ko-KR" dirty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배수로 구조물화 증가로 수혜 농민 도민만족도 향상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이해관계인 대비 특정사업 수혜자의 낮은 평가와 시설이 부족하다는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수혜자 요구에 부응하지 못하는 점이 있는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수요자 중심의 정책을 고안하고 홍보하여 만족도를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18346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시설부족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98316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60246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942305" y="49694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5379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62658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647705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실속형</a:t>
            </a:r>
            <a:r>
              <a:rPr lang="ko-KR" altLang="en-US" dirty="0"/>
              <a:t> 농업생산 기반시설 설치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투명성과 </a:t>
            </a:r>
            <a:r>
              <a:rPr lang="ko-KR" altLang="en-US" dirty="0" err="1" smtClean="0"/>
              <a:t>충실</a:t>
            </a:r>
            <a:r>
              <a:rPr lang="ko-KR" altLang="en-US" dirty="0" err="1"/>
              <a:t>성</a:t>
            </a:r>
            <a:r>
              <a:rPr lang="ko-KR" altLang="en-US" dirty="0" err="1" smtClean="0"/>
              <a:t>이</a:t>
            </a:r>
            <a:r>
              <a:rPr lang="ko-KR" altLang="en-US" dirty="0" smtClean="0"/>
              <a:t> 미흡하게 나타난 바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8-4. </a:t>
            </a:r>
            <a:r>
              <a:rPr lang="ko-KR" altLang="en-US" dirty="0" smtClean="0"/>
              <a:t>농촌마을지원과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실속형</a:t>
            </a:r>
            <a:r>
              <a:rPr lang="ko-KR" altLang="en-US" dirty="0" smtClean="0"/>
              <a:t> 농업생산 기반시설 설치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투명성과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이해관계인 대비 낮은 평가점수와 더불어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정책 실행에 대한 의문을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과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61769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현재까지 한가지도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시행되지 않고 있음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26848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16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72820" y="49728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68311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701076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소비자에게 사랑 받는 명품브랜드 </a:t>
            </a:r>
            <a:r>
              <a:rPr lang="en-US" altLang="ko-KR" dirty="0"/>
              <a:t>“</a:t>
            </a:r>
            <a:r>
              <a:rPr lang="ko-KR" altLang="en-US" dirty="0" err="1"/>
              <a:t>토바우</a:t>
            </a:r>
            <a:r>
              <a:rPr lang="en-US" altLang="ko-KR" dirty="0"/>
              <a:t>”</a:t>
            </a:r>
            <a:r>
              <a:rPr lang="ko-KR" altLang="en-US" dirty="0"/>
              <a:t>육성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의견수렴도                            와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8-5. </a:t>
            </a:r>
            <a:r>
              <a:rPr lang="ko-KR" altLang="en-US" dirty="0" smtClean="0"/>
              <a:t>축산과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소비자에게 사랑 받는 명품브랜드 </a:t>
            </a:r>
            <a:r>
              <a:rPr lang="en-US" altLang="ko-KR" dirty="0" smtClean="0"/>
              <a:t>“</a:t>
            </a:r>
            <a:r>
              <a:rPr lang="ko-KR" altLang="en-US" dirty="0" err="1" smtClean="0"/>
              <a:t>토바우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육성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취약한 것으로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 특정사업 수혜자 대비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2433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01642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16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34720" y="4972879"/>
            <a:ext cx="1163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09925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633502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자연 </a:t>
            </a:r>
            <a:r>
              <a:rPr lang="ko-KR" altLang="en-US" dirty="0" err="1"/>
              <a:t>친화형</a:t>
            </a:r>
            <a:r>
              <a:rPr lang="ko-KR" altLang="en-US" dirty="0"/>
              <a:t> 가축분뇨 처리 및 </a:t>
            </a:r>
            <a:r>
              <a:rPr lang="ko-KR" altLang="en-US" dirty="0" smtClean="0"/>
              <a:t>이용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8-5. </a:t>
            </a:r>
            <a:r>
              <a:rPr lang="ko-KR" altLang="en-US" dirty="0" smtClean="0"/>
              <a:t>축산과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자연 </a:t>
            </a:r>
            <a:r>
              <a:rPr lang="ko-KR" altLang="en-US" dirty="0" err="1" smtClean="0"/>
              <a:t>친화형</a:t>
            </a:r>
            <a:r>
              <a:rPr lang="ko-KR" altLang="en-US" dirty="0" smtClean="0"/>
              <a:t> 가축분뇨 처리 및 이용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홍보성과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정책홍보 수준과 사업진행 내역에 대한 도민체감이 미약한 것으로 판단됨 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충실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4434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</a:t>
            </a:r>
            <a:r>
              <a:rPr lang="ko-KR" altLang="en-US" sz="1200" u="sng" dirty="0"/>
              <a:t>中</a:t>
            </a:r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554248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962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34720" y="4972879"/>
            <a:ext cx="1163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26589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627731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선진 방역체계 확립을 통한 가축전염병 예방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투명성과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8-6. </a:t>
            </a:r>
            <a:r>
              <a:rPr lang="ko-KR" altLang="en-US" dirty="0" smtClean="0"/>
              <a:t>가축위생연구소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선진 방역체계 확립을 통한 가축전염병 예방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의견수렴도가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특정사업 수혜자의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현실적 괴리감이 크다는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수혜자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명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63710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현실적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괴리감이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큽니다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24130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962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283920" y="4972879"/>
            <a:ext cx="1234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421153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35198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조류인플루엔자 정밀검사기관 지정</a:t>
            </a:r>
            <a:r>
              <a:rPr lang="en-US" altLang="ko-KR" dirty="0"/>
              <a:t>∙</a:t>
            </a:r>
            <a:r>
              <a:rPr lang="ko-KR" altLang="en-US" dirty="0"/>
              <a:t>활성화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매우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홍보성과 투명성이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8-6. </a:t>
            </a:r>
            <a:r>
              <a:rPr lang="ko-KR" altLang="en-US" dirty="0" smtClean="0"/>
              <a:t>가축위생연구소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조류인플루엔자 정밀검사기관 지정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활성화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69.9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매우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홍보성과 투명성이 취약함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도민이 체감하는 정책홍보 수준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이해도가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67003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06591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40705" y="4969451"/>
            <a:ext cx="10434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16357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38971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한우수정란 생산</a:t>
            </a:r>
            <a:r>
              <a:rPr lang="en-US" altLang="ko-KR" dirty="0"/>
              <a:t>∙</a:t>
            </a:r>
            <a:r>
              <a:rPr lang="ko-KR" altLang="en-US" dirty="0"/>
              <a:t>공급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의견수렴도가 미흡하게 나타난 바 이에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8-7. </a:t>
            </a:r>
            <a:r>
              <a:rPr lang="ko-KR" altLang="en-US" dirty="0" smtClean="0"/>
              <a:t>축산기술연구소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한우수정란 생산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공급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의견수렴도가 취약함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평가와 홍보가 부족하다는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의견수렴도에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51408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홍보부족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314859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20005" y="4969451"/>
            <a:ext cx="1070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283920" y="4972879"/>
            <a:ext cx="1234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87726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744694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행복경로당 및 공동 </a:t>
            </a:r>
            <a:r>
              <a:rPr lang="ko-KR" altLang="en-US" dirty="0" err="1"/>
              <a:t>생활제</a:t>
            </a:r>
            <a:r>
              <a:rPr lang="ko-KR" altLang="en-US" dirty="0"/>
              <a:t>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9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복지보건국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행복경로당 및 공동 </a:t>
            </a:r>
            <a:r>
              <a:rPr lang="ko-KR" altLang="en-US" dirty="0" err="1" smtClean="0"/>
              <a:t>생활제</a:t>
            </a:r>
            <a:r>
              <a:rPr lang="ko-KR" altLang="en-US" dirty="0" smtClean="0"/>
              <a:t> 확대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충실성은 상대적으로 높게 나타난 것과 대비되어 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만족도와 수혜대상자 부적격 여부를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수요자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138731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공동 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생활의집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수혜대상자 자격 부적격으로 마을어르신들의 분쟁거리발생 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63187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16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60120" y="49728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11260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991298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지방의료원 경영개선 및 공공의료 서비스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일반 도민 대상 체감만족도를 제고할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9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복지보건국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지방의료원 경영개선 및 공공의료 서비스 확대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일반도민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일반 도민 체감이 미약한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 체감 만족도 제고를 위한 개선방안 마련이 요구됨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52314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364373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16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72820" y="49728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5994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490165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어르신 소득확대 및 여가생활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의견수렴도가 미흡하게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9-1. </a:t>
            </a:r>
            <a:r>
              <a:rPr lang="ko-KR" altLang="en-US" dirty="0" err="1" smtClean="0"/>
              <a:t>저출산고령화정책과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어르신 소득확대 및 여가생활 지원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 특히 필요성과 의견수렴도가 취약함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 효과에 의문을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수요자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필요성과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의견수렴도에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246432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어르신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소득확대는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한정 되어 있어서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별 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의미가 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없습니다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서민을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위한 것이  아닌 가진 분들의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자리가  될 것 같아요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030794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16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72820" y="49728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0504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207034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안전하고 투명한 보육환경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9-1. </a:t>
            </a:r>
            <a:r>
              <a:rPr lang="ko-KR" altLang="en-US" dirty="0" err="1" smtClean="0"/>
              <a:t>저출산고령화정책과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안전하고 투명한 보육환경 조성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 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일반도민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37408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정책에 대한 불만족보다는 부족한 예산으로 인해 보육 현장에서의 보육교직원의 직무능력에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어려움이 있습니다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122054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16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60120" y="49728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28394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070669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복지취약계층 </a:t>
            </a:r>
            <a:r>
              <a:rPr lang="ko-KR" altLang="en-US" dirty="0" err="1"/>
              <a:t>나눔문화</a:t>
            </a:r>
            <a:r>
              <a:rPr lang="ko-KR" altLang="en-US" dirty="0"/>
              <a:t> 확산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의견수렴도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취약한 바 이에 대한 개선이 필요함 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9-2. </a:t>
            </a:r>
            <a:r>
              <a:rPr lang="ko-KR" altLang="en-US" dirty="0" err="1" smtClean="0"/>
              <a:t>사회복지과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복지취약계층 </a:t>
            </a:r>
            <a:r>
              <a:rPr lang="ko-KR" altLang="en-US" dirty="0" err="1" smtClean="0"/>
              <a:t>나눔문화</a:t>
            </a:r>
            <a:r>
              <a:rPr lang="ko-KR" altLang="en-US" dirty="0" smtClean="0"/>
              <a:t> 확산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73.8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 점수가 낮으며 특히 필요성과 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취약함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일반도민의 낮은 평가와 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70766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47200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216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72820" y="49728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42620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16478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아동이 행복한 세상 만들기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낮은 만족도를 고려해 볼 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수요자 요구에 부응할 수 있는 사업 개발이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9-2. </a:t>
            </a:r>
            <a:r>
              <a:rPr lang="ko-KR" altLang="en-US" dirty="0" err="1" smtClean="0"/>
              <a:t>사회복지과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아동이 행복한 세상 만들기 추진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낮은 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사업효과에 의문을 제기하는 주관식 의견을 종합적으로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수요자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수요자 요구에 부응할 수 있는 사업 개발이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597297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학교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끝나면 좀 있는 집 아이들은 학원으로 과외로 빠져 나가고 형편이 어려운 아이들이 가는 곳으로 인식이 되어 있어서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형평성에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어긋나는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정책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931352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692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48648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524378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422733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71060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장애인 연금 </a:t>
            </a:r>
            <a:r>
              <a:rPr lang="ko-KR" altLang="en-US" dirty="0" err="1"/>
              <a:t>수급률</a:t>
            </a:r>
            <a:r>
              <a:rPr lang="ko-KR" altLang="en-US" dirty="0"/>
              <a:t> 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홍보성과 투명성이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9-3. </a:t>
            </a:r>
            <a:r>
              <a:rPr lang="ko-KR" altLang="en-US" dirty="0" err="1" smtClean="0"/>
              <a:t>장애인복지과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장애인 연금 </a:t>
            </a:r>
            <a:r>
              <a:rPr lang="ko-KR" altLang="en-US" dirty="0" err="1" smtClean="0"/>
              <a:t>수급률</a:t>
            </a:r>
            <a:r>
              <a:rPr lang="ko-KR" altLang="en-US" dirty="0" smtClean="0"/>
              <a:t> 향상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상대적으로 높게 나타난 것과 대비되어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투명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07687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연령별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가족구성원별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경제상에 맞게 다양한 지급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차별책이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필요하다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369394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962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296620" y="4972879"/>
            <a:ext cx="1234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404296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28504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장애인 자립증진 기반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충실성과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9-3. </a:t>
            </a:r>
            <a:r>
              <a:rPr lang="ko-KR" altLang="en-US" dirty="0" err="1" smtClean="0"/>
              <a:t>장애인복지과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장애인 자립증진 기반 구축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상대적으로 높게 나타난 것과 대비되어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충실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672377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90083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835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34720" y="4972879"/>
            <a:ext cx="1163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17152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667639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전염병 예방관리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보이는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장점을 강화해 만족도를 높일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9-4. </a:t>
            </a:r>
            <a:r>
              <a:rPr lang="ko-KR" altLang="en-US" dirty="0" smtClean="0"/>
              <a:t>보건정책과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전염병 예방관리 강화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투명성을 제외한 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타 과제 대비 높은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점수를 더불어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우수한 것으로 판단됨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990636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244224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835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09320" y="4972879"/>
            <a:ext cx="1163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6876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085125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만성질환자</a:t>
            </a:r>
            <a:r>
              <a:rPr lang="ko-KR" altLang="en-US" dirty="0"/>
              <a:t> 관리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투명성이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9-4. </a:t>
            </a:r>
            <a:r>
              <a:rPr lang="ko-KR" altLang="en-US" dirty="0" smtClean="0"/>
              <a:t>보건정책과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만성질환자</a:t>
            </a:r>
            <a:r>
              <a:rPr lang="ko-KR" altLang="en-US" dirty="0" smtClean="0"/>
              <a:t> 관리 확대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투명성이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특정사업 수혜자의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주변에 시설이 별로 없다는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수혜자 요구에 부응하지 못하는 점이 있는 것으로 판단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837962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주변에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시설이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별로 없다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</a:t>
            </a:r>
            <a:r>
              <a:rPr lang="ko-KR" altLang="en-US" sz="1200" u="sng" dirty="0"/>
              <a:t>中</a:t>
            </a:r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588876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962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09320" y="4972879"/>
            <a:ext cx="1234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45037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107535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식중독 환자 </a:t>
            </a:r>
            <a:r>
              <a:rPr lang="en-US" altLang="ko-KR" dirty="0"/>
              <a:t>20% </a:t>
            </a:r>
            <a:r>
              <a:rPr lang="ko-KR" altLang="en-US" dirty="0"/>
              <a:t>감소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투명성이 우수한 바 장점을 지속적으로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9-5. </a:t>
            </a:r>
            <a:r>
              <a:rPr lang="ko-KR" altLang="en-US" dirty="0" smtClean="0"/>
              <a:t>식품의약과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식중독 환자 </a:t>
            </a:r>
            <a:r>
              <a:rPr lang="en-US" altLang="ko-KR" dirty="0" smtClean="0"/>
              <a:t>20% </a:t>
            </a:r>
            <a:r>
              <a:rPr lang="ko-KR" altLang="en-US" dirty="0" smtClean="0"/>
              <a:t>감소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타 과제 대비 높은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점수를 더불어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우수한 것으로 판단됨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31113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828438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962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09320" y="4972879"/>
            <a:ext cx="1163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70452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25195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나트륨 줄이기 실천 음식점 육성 등 위생업소 수준향상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9-5. </a:t>
            </a:r>
            <a:r>
              <a:rPr lang="ko-KR" altLang="en-US" dirty="0" smtClean="0"/>
              <a:t>식품의약과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나트륨 줄이기 실천 음식점 육성 등 위생업소 수준향상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상대적으로 높게 나타난 것과 대비되어 의견수렴도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평가와 사업효과에 의문을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도민의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39162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아직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나트륨의 과다사용과 해로운 점의 인지를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못하는 것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같다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지켜지는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음식점을 별로 보지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못했다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30287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835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22020" y="4972879"/>
            <a:ext cx="1163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99694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52968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녹색생활 실천마을 조성 등 온실가스 감축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낮은 만족도를 고려할 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일반도민 대상 정책 </a:t>
            </a:r>
            <a:r>
              <a:rPr lang="ko-KR" altLang="en-US" dirty="0" err="1" smtClean="0"/>
              <a:t>효능감</a:t>
            </a:r>
            <a:r>
              <a:rPr lang="ko-KR" altLang="en-US" dirty="0" smtClean="0"/>
              <a:t> 제고가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 </a:t>
            </a:r>
            <a:r>
              <a:rPr lang="ko-KR" altLang="en-US" dirty="0" err="1" smtClean="0"/>
              <a:t>환경녹지국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녹색생활 실천마을 조성 등 온실가스 감축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43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 도민 대상 정책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효능감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제고 방안 마련이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2909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944815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102943" y="49728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684086" y="49694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1930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6395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303211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50516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환경교육 활성화 기반강화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충실성과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우수함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따라서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10-1. </a:t>
            </a:r>
            <a:r>
              <a:rPr lang="ko-KR" altLang="en-US" dirty="0" smtClean="0"/>
              <a:t>환경정책과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환경교육 활성화 기반강화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85.1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필두로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요소만족도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타 과제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높은 만족도를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우수한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284772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253229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102943" y="49728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684086" y="49694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1930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6395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389524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72074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석면피해자 </a:t>
            </a:r>
            <a:r>
              <a:rPr lang="ko-KR" altLang="en-US" dirty="0" err="1"/>
              <a:t>힐링캠프</a:t>
            </a:r>
            <a:r>
              <a:rPr lang="ko-KR" altLang="en-US" dirty="0"/>
              <a:t>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 이에 대한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10-2. </a:t>
            </a:r>
            <a:r>
              <a:rPr lang="ko-KR" altLang="en-US" dirty="0" smtClean="0"/>
              <a:t>환경관리과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석면피해자 </a:t>
            </a:r>
            <a:r>
              <a:rPr lang="ko-KR" altLang="en-US" dirty="0" err="1" smtClean="0"/>
              <a:t>힐링캠프</a:t>
            </a:r>
            <a:r>
              <a:rPr lang="ko-KR" altLang="en-US" dirty="0" smtClean="0"/>
              <a:t> 운영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수혜자에 비해 낮은 만족도를 보임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88474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53841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835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296620" y="4972879"/>
            <a:ext cx="1234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74962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329187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주민과 함께하는 </a:t>
            </a:r>
            <a:r>
              <a:rPr lang="ko-KR" altLang="en-US" dirty="0" err="1"/>
              <a:t>도랑살리기</a:t>
            </a:r>
            <a:r>
              <a:rPr lang="ko-KR" altLang="en-US" dirty="0"/>
              <a:t> 운동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충실성과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10-3. </a:t>
            </a:r>
            <a:r>
              <a:rPr lang="ko-KR" altLang="en-US" dirty="0" err="1" smtClean="0"/>
              <a:t>물관리정책과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주민과 함께하는 </a:t>
            </a:r>
            <a:r>
              <a:rPr lang="ko-KR" altLang="en-US" dirty="0" err="1" smtClean="0"/>
              <a:t>도랑살리기</a:t>
            </a:r>
            <a:r>
              <a:rPr lang="ko-KR" altLang="en-US" dirty="0" smtClean="0"/>
              <a:t> 운동 추진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비해 만족도가 높지만 분과 대비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일반 도민체감이 미약한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59101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78486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962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296620" y="4972879"/>
            <a:ext cx="1234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30574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718318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전문임업인 </a:t>
            </a:r>
            <a:r>
              <a:rPr lang="ko-KR" altLang="en-US" dirty="0"/>
              <a:t>육성을 통한 임산물 생산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투명성과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10-4. </a:t>
            </a:r>
            <a:r>
              <a:rPr lang="ko-KR" altLang="en-US" dirty="0" err="1" smtClean="0"/>
              <a:t>산림녹지과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전문임업인 육성을 통한 임산물 생산 확대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의견수렴도가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수혜자 선정의 편항성을 언급하는 주관식 의견을 더불어 고려할 필요가 있음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20855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실질적인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혜택이 일부 임업인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장급이나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임원들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전 임원들에게 편중되는 경향이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329175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96205" y="4969451"/>
            <a:ext cx="951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283920" y="4972879"/>
            <a:ext cx="1234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47696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063181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산림 휴양시설 서비스 향상 증진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투명성과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10-4. </a:t>
            </a:r>
            <a:r>
              <a:rPr lang="ko-KR" altLang="en-US" dirty="0" err="1" smtClean="0"/>
              <a:t>산림녹지과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산림 휴양시설 서비스 향상 증진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전체에 비해 만족도가 높지만 분과 대비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이해관계인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명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503585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707598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10605" y="4969451"/>
            <a:ext cx="951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7411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4217326" y="4972492"/>
            <a:ext cx="71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고객</a:t>
            </a:r>
            <a:endParaRPr lang="en-US" altLang="ko-KR" sz="10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5018297" y="4971167"/>
            <a:ext cx="71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</a:t>
            </a:r>
            <a:r>
              <a:rPr lang="ko-KR" altLang="en-US" sz="1000" dirty="0"/>
              <a:t>반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4608643" y="4968458"/>
            <a:ext cx="71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40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65772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휴양림 이용객 유치 확대방안 마련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높지만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만족도는 취약한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10-5. </a:t>
            </a:r>
            <a:r>
              <a:rPr lang="ko-KR" altLang="en-US" dirty="0" smtClean="0"/>
              <a:t>산림환경연구소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휴양림 이용객 유치 확대방안 마련 추진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정책서포터즈의 점수가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미만으로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체감도를 높일 수 있는 대안이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12702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016238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10605" y="4969451"/>
            <a:ext cx="951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</a:rPr>
              <a:t>정책</a:t>
            </a:r>
            <a:endParaRPr lang="en-US" altLang="ko-KR" sz="900" dirty="0" smtClean="0">
              <a:latin typeface="+mn-ea"/>
            </a:endParaRPr>
          </a:p>
          <a:p>
            <a:pPr algn="ctr"/>
            <a:r>
              <a:rPr lang="ko-KR" altLang="en-US" sz="900" dirty="0" err="1" smtClean="0">
                <a:latin typeface="+mn-ea"/>
              </a:rPr>
              <a:t>서포터즈</a:t>
            </a:r>
            <a:endParaRPr lang="en-US" altLang="ko-KR" sz="900" dirty="0" smtClean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41120" y="4960179"/>
            <a:ext cx="104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</a:rPr>
              <a:t>특정사업</a:t>
            </a:r>
            <a:endParaRPr lang="en-US" altLang="ko-KR" sz="900" dirty="0" smtClean="0">
              <a:latin typeface="+mn-ea"/>
            </a:endParaRPr>
          </a:p>
          <a:p>
            <a:pPr algn="ctr"/>
            <a:r>
              <a:rPr lang="ko-KR" altLang="en-US" sz="900" dirty="0" smtClean="0">
                <a:latin typeface="+mn-ea"/>
              </a:rPr>
              <a:t>수혜</a:t>
            </a:r>
            <a:r>
              <a:rPr lang="ko-KR" altLang="en-US" sz="900" dirty="0">
                <a:latin typeface="+mn-ea"/>
              </a:rPr>
              <a:t>자</a:t>
            </a:r>
            <a:endParaRPr lang="en-US" altLang="ko-KR" sz="900" dirty="0" smtClean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17326" y="4972492"/>
            <a:ext cx="71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</a:rPr>
              <a:t>내부</a:t>
            </a:r>
            <a:endParaRPr lang="en-US" altLang="ko-KR" sz="900" dirty="0" smtClean="0">
              <a:latin typeface="+mn-ea"/>
            </a:endParaRPr>
          </a:p>
          <a:p>
            <a:pPr algn="ctr"/>
            <a:r>
              <a:rPr lang="ko-KR" altLang="en-US" sz="900" dirty="0" smtClean="0">
                <a:latin typeface="+mn-ea"/>
              </a:rPr>
              <a:t>고객</a:t>
            </a:r>
            <a:endParaRPr lang="en-US" altLang="ko-KR" sz="900" dirty="0" smtClean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18297" y="4971167"/>
            <a:ext cx="71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</a:rPr>
              <a:t>일</a:t>
            </a:r>
            <a:r>
              <a:rPr lang="ko-KR" altLang="en-US" sz="900" dirty="0">
                <a:latin typeface="+mn-ea"/>
              </a:rPr>
              <a:t>반</a:t>
            </a:r>
            <a:endParaRPr lang="en-US" altLang="ko-KR" sz="900" dirty="0" smtClean="0">
              <a:latin typeface="+mn-ea"/>
            </a:endParaRPr>
          </a:p>
          <a:p>
            <a:pPr algn="ctr"/>
            <a:r>
              <a:rPr lang="ko-KR" altLang="en-US" sz="900" dirty="0" smtClean="0">
                <a:latin typeface="+mn-ea"/>
              </a:rPr>
              <a:t>도</a:t>
            </a:r>
            <a:r>
              <a:rPr lang="ko-KR" altLang="en-US" sz="900" dirty="0">
                <a:latin typeface="+mn-ea"/>
              </a:rPr>
              <a:t>민</a:t>
            </a:r>
            <a:endParaRPr lang="en-US" altLang="ko-KR" sz="900" dirty="0" smtClean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08643" y="4968458"/>
            <a:ext cx="71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</a:rPr>
              <a:t>이해</a:t>
            </a:r>
            <a:endParaRPr lang="en-US" altLang="ko-KR" sz="900" dirty="0" smtClean="0">
              <a:latin typeface="+mn-ea"/>
            </a:endParaRPr>
          </a:p>
          <a:p>
            <a:pPr algn="ctr"/>
            <a:r>
              <a:rPr lang="ko-KR" altLang="en-US" sz="900" dirty="0" smtClean="0">
                <a:latin typeface="+mn-ea"/>
              </a:rPr>
              <a:t>관계</a:t>
            </a:r>
            <a:r>
              <a:rPr lang="ko-KR" altLang="en-US" sz="900" dirty="0">
                <a:latin typeface="+mn-ea"/>
              </a:rPr>
              <a:t>인</a:t>
            </a:r>
            <a:endParaRPr lang="en-US" altLang="ko-KR" sz="9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5987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380272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환 황해권 서해안시대 입체적 교통망 조기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1. </a:t>
            </a:r>
            <a:r>
              <a:rPr lang="ko-KR" altLang="en-US" dirty="0" smtClean="0"/>
              <a:t>건설교통국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환 황해권 서해안시대 입체적 교통망 조기 구축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대비 만족도가 미흡하나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분과대비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인프라 구축이 시급하다는 주관식 의견이 있었음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32849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수도권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및 전국을 연결하는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관광 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인프라망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구축 시급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17148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68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027184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호남고속도로</a:t>
            </a:r>
            <a:r>
              <a:rPr lang="en-US" altLang="ko-KR" dirty="0"/>
              <a:t>(KTX) </a:t>
            </a:r>
            <a:r>
              <a:rPr lang="ko-KR" altLang="en-US" dirty="0" err="1"/>
              <a:t>공주역</a:t>
            </a:r>
            <a:r>
              <a:rPr lang="ko-KR" altLang="en-US" dirty="0"/>
              <a:t> 활성화 방안 마련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충실성과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 </a:t>
            </a:r>
            <a:r>
              <a:rPr lang="ko-KR" altLang="en-US" dirty="0" smtClean="0"/>
              <a:t>건설교통국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호남고속도로</a:t>
            </a:r>
            <a:r>
              <a:rPr lang="en-US" altLang="ko-KR" dirty="0" smtClean="0"/>
              <a:t>(KTX) </a:t>
            </a:r>
            <a:r>
              <a:rPr lang="ko-KR" altLang="en-US" dirty="0" err="1" smtClean="0"/>
              <a:t>공주역</a:t>
            </a:r>
            <a:r>
              <a:rPr lang="ko-KR" altLang="en-US" dirty="0" smtClean="0"/>
              <a:t> 활성화 방안 마련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현저히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이해관계인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충실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09768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49606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433961" y="4941962"/>
            <a:ext cx="877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75870" y="49419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43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317382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지역건설산업 활성화 및 하도급문화 개선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충실성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사업 수혜자의 만족도가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11-1. </a:t>
            </a:r>
            <a:r>
              <a:rPr lang="ko-KR" altLang="en-US" dirty="0" smtClean="0"/>
              <a:t>건설정책과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지역건설산업 활성화 및 하도급문화 개선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 특히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특정사업 수혜자가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낮은 만족도를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수혜자 요구에 부응하지 못하는 점이 있는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수혜자의 요구에 맞는 사업추진을 통해 필요성과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91830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630778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74269" y="4967362"/>
            <a:ext cx="1231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14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848434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내포 문화 개발로 </a:t>
            </a:r>
            <a:r>
              <a:rPr lang="ko-KR" altLang="en-US" dirty="0" err="1"/>
              <a:t>서해안권</a:t>
            </a:r>
            <a:r>
              <a:rPr lang="ko-KR" altLang="en-US" dirty="0"/>
              <a:t> 균형발전 촉진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충실성과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이에 대한 개선이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11-1. </a:t>
            </a:r>
            <a:r>
              <a:rPr lang="ko-KR" altLang="en-US" dirty="0" smtClean="0"/>
              <a:t>건설정책과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내포 문화 개발로 </a:t>
            </a:r>
            <a:r>
              <a:rPr lang="ko-KR" altLang="en-US" dirty="0" err="1" smtClean="0"/>
              <a:t>서해안권</a:t>
            </a:r>
            <a:r>
              <a:rPr lang="ko-KR" altLang="en-US" dirty="0" smtClean="0"/>
              <a:t> 균형발전 촉진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지역특성에 맞지 않는 비생산적 사업이라는 주관식 의견이 존재함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충실성과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07034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지역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특성에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꼭 맞는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사업을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해야하고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생산성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있는 사업을 해야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국가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발전을 하는데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적절치 않다고 본다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519939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20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22102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행복한 충남 주거복지 실현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높지만</a:t>
            </a:r>
            <a:r>
              <a:rPr lang="en-US" altLang="ko-KR" dirty="0" smtClean="0"/>
              <a:t> </a:t>
            </a:r>
            <a:r>
              <a:rPr lang="ko-KR" altLang="en-US" dirty="0" smtClean="0"/>
              <a:t>일반도민의 만족도가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11-2. </a:t>
            </a:r>
            <a:r>
              <a:rPr lang="ko-KR" altLang="en-US" dirty="0" err="1" smtClean="0"/>
              <a:t>건축도시과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행복한 충남 주거복지 실현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우수하고 전체평균과 유사한 만족도로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필두로 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전반적으로 분과대비 요소만족도가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일반도민의 만족도 특정사업 수혜자에 비해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일반도민의 체감도를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385876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31505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40361" y="4967362"/>
            <a:ext cx="1057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515570" y="494196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66656" y="4953456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407833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619146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명품충남</a:t>
            </a:r>
            <a:r>
              <a:rPr lang="en-US" altLang="ko-KR" dirty="0"/>
              <a:t>, </a:t>
            </a:r>
            <a:r>
              <a:rPr lang="ko-KR" altLang="en-US" dirty="0"/>
              <a:t>행복디자인 통합체계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점수가 우수한 바 강점을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11-2. </a:t>
            </a:r>
            <a:r>
              <a:rPr lang="ko-KR" altLang="en-US" dirty="0" err="1" smtClean="0"/>
              <a:t>건축도시과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명품충남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행복디자인 통합체계 구축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받았으며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타 과제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주민과의 의사소통 부족을 언급한 주관식 의견이 있음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강점은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지속적으로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강화하고 단점을 보완해 만족도를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36471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주민과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행정 담당자 또는 도 당국과의 의사소통이 아직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부족함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1489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74269" y="4967362"/>
            <a:ext cx="1231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63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053178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안전하고 편리한 도로환경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 요소만족도 전반적으로 우수한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강점을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11-3. </a:t>
            </a:r>
            <a:r>
              <a:rPr lang="ko-KR" altLang="en-US" dirty="0" smtClean="0"/>
              <a:t>도로교통과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안전하고 편리한 도로환경 조성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다수의 유형으로부터 준수한 점수를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받음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강점을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15585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521153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40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535890" y="494196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66656" y="4953456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59761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841021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도로명주소</a:t>
            </a:r>
            <a:r>
              <a:rPr lang="ko-KR" altLang="en-US" dirty="0"/>
              <a:t> 활용도 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필요성이 미흡한 바 이에 대한 개선이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11-4. </a:t>
            </a:r>
            <a:r>
              <a:rPr lang="ko-KR" altLang="en-US" dirty="0" smtClean="0"/>
              <a:t>토지관리과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도로명주소</a:t>
            </a:r>
            <a:r>
              <a:rPr lang="ko-KR" altLang="en-US" dirty="0" smtClean="0"/>
              <a:t> 활용도 제고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분과 대비 매우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05690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25555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44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258304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/>
              <a:t>‘3</a:t>
            </a:r>
            <a:r>
              <a:rPr lang="ko-KR" altLang="en-US" dirty="0"/>
              <a:t>차원 공간정보 이용률 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11-4. </a:t>
            </a:r>
            <a:r>
              <a:rPr lang="ko-KR" altLang="en-US" dirty="0" smtClean="0"/>
              <a:t>토지관리과 </a:t>
            </a:r>
            <a:r>
              <a:rPr lang="en-US" altLang="ko-KR" dirty="0" smtClean="0"/>
              <a:t>– 3</a:t>
            </a:r>
            <a:r>
              <a:rPr lang="ko-KR" altLang="en-US" dirty="0" smtClean="0"/>
              <a:t>차원 공간정보 이용률 제고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사업의 정교함 요구하는 주관식 의견이 존재함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41004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좀 더 세밀했으면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…”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14638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4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79827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 건설업체 동반성장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유사한 것으로 나타났으나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필요성이 부진한 바 이에 대한 개선이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11-5. </a:t>
            </a:r>
            <a:r>
              <a:rPr lang="ko-KR" altLang="en-US" dirty="0" smtClean="0"/>
              <a:t>종합건설사업소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지역 건설업체 동반성장 추진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유사한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이해관계인의 낮은 평가와 사업효과에 의문을 제기하는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이해관계자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76240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아직도 만연하고 있는 공법선정 보상 커미션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여전히 만연하고 있는 커넥션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이런 것들이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없어지지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않는 이상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지역업체 선정 이유가 지방업체 발전이라는 말은 허언에 지나지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않음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200514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61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24130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건설현장 부패유발 요인 근원적 예방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필요성이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11-5. </a:t>
            </a:r>
            <a:r>
              <a:rPr lang="ko-KR" altLang="en-US" dirty="0" smtClean="0"/>
              <a:t>종합건설사업소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건설현장 부패유발 요인 근원적 예방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이해관계인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231072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383270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75870" y="49546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3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81259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환황해권</a:t>
            </a:r>
            <a:r>
              <a:rPr lang="ko-KR" altLang="en-US" dirty="0"/>
              <a:t> 시대를 주도 할 서해안비전 구현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endParaRPr lang="en-US" altLang="ko-KR" dirty="0"/>
          </a:p>
          <a:p>
            <a:r>
              <a:rPr lang="en-US" altLang="ko-KR" dirty="0" smtClean="0"/>
              <a:t>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 </a:t>
            </a:r>
            <a:r>
              <a:rPr lang="ko-KR" altLang="en-US" dirty="0" err="1" smtClean="0"/>
              <a:t>해양수산국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환황해권</a:t>
            </a:r>
            <a:r>
              <a:rPr lang="ko-KR" altLang="en-US" dirty="0" smtClean="0"/>
              <a:t> 시대를 주도 할 서해안비전 구현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내부고객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만족도가 현저히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정책에 대해 잘 알지 못한다는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전반의 체감도가 낮은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83344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일반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시민의 한 명으로서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정책에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대해 잘 알지 못하고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그런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측면에서 피부에 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와닿지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않습니다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842386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40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515570" y="494196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66656" y="4953456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66572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65147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en-US" altLang="ko-KR" dirty="0"/>
              <a:t>3</a:t>
            </a:r>
            <a:r>
              <a:rPr lang="ko-KR" altLang="en-US" dirty="0"/>
              <a:t>대 특화 항만 활성화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투명성이 우수한 바 장점을 지속적으로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강화해 만족도를 향상시킬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 </a:t>
            </a:r>
            <a:r>
              <a:rPr lang="ko-KR" altLang="en-US" dirty="0" err="1" smtClean="0"/>
              <a:t>해양수산국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3</a:t>
            </a:r>
            <a:r>
              <a:rPr lang="ko-KR" altLang="en-US" dirty="0" smtClean="0"/>
              <a:t>대 특화 항만 활성</a:t>
            </a:r>
            <a:r>
              <a:rPr lang="ko-KR" altLang="en-US" dirty="0"/>
              <a:t>화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96978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67221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일반도민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88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783449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서해안 해양레저 활성화 기반조성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유사한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충실성이 미흡하게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나타난 바 이에 대한 개선이 필요함 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12-1. </a:t>
            </a:r>
            <a:r>
              <a:rPr lang="ko-KR" altLang="en-US" dirty="0" smtClean="0"/>
              <a:t>해양정책과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서해안 해양레저 활성화 기반조성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유사한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반면 타 과제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만족도가 높게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471220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191787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479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421539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처음부터 끝까지 해양쓰레기 줄이기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투명성이 미흡한 바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12-1. </a:t>
            </a:r>
            <a:r>
              <a:rPr lang="ko-KR" altLang="en-US" dirty="0" smtClean="0"/>
              <a:t>해양정책과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처음부터 끝까지 해양쓰레기 줄이기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 및 투명성이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일반도민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이해관계인간의 점수 차이가 크게 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146252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</a:t>
            </a:r>
            <a:r>
              <a:rPr lang="ko-KR" altLang="en-US" sz="1200" u="sng" dirty="0" err="1" smtClean="0"/>
              <a:t>응답中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11967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657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528270" y="495466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79356" y="4966156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08321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39798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항만 이용 안전성 확보를 위한 항만 순찰선 건조사업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투명성과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 우수한 바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12-2. </a:t>
            </a:r>
            <a:r>
              <a:rPr lang="ko-KR" altLang="en-US" dirty="0" smtClean="0"/>
              <a:t>해운항만과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항만 이용 안전성 확보를 위한 항만 순찰선 건조사업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투명성을 필두로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118422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7752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758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56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37659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홍보마케팅의 세계화를 통한 도 항만의 국내외 인지도 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 </a:t>
            </a:r>
            <a:r>
              <a:rPr lang="ko-KR" altLang="en-US" dirty="0" smtClean="0"/>
              <a:t>전반적으로 우수한 바</a:t>
            </a:r>
            <a:r>
              <a:rPr lang="en-US" altLang="ko-KR" dirty="0" smtClean="0"/>
              <a:t>,</a:t>
            </a:r>
            <a:r>
              <a:rPr lang="ko-KR" altLang="en-US" dirty="0" smtClean="0"/>
              <a:t>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12-2. </a:t>
            </a:r>
            <a:r>
              <a:rPr lang="ko-KR" altLang="en-US" dirty="0" smtClean="0"/>
              <a:t>해운항만과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홍보마케팅의 세계화를 통한 도 항만의 국내외 인지도 제고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정책서포터즈와 이해관계인 사이의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점의 점수 편차가 발생함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24819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220961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758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9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54861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충남 </a:t>
            </a:r>
            <a:r>
              <a:rPr lang="en-US" altLang="ko-KR" dirty="0"/>
              <a:t>4</a:t>
            </a:r>
            <a:r>
              <a:rPr lang="ko-KR" altLang="en-US" dirty="0"/>
              <a:t>대 명품 수산물 집중육성과 생산기반 확충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필요성이 부진한 바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이에 대한 개선이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12-3. </a:t>
            </a:r>
            <a:r>
              <a:rPr lang="ko-KR" altLang="en-US" dirty="0" smtClean="0"/>
              <a:t>수산과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충남 </a:t>
            </a:r>
            <a:r>
              <a:rPr lang="en-US" altLang="ko-KR" dirty="0" smtClean="0"/>
              <a:t>4</a:t>
            </a:r>
            <a:r>
              <a:rPr lang="ko-KR" altLang="en-US" dirty="0" smtClean="0"/>
              <a:t>대 명품 수산물 집중육성과 생산기반 확충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필요성이 분과 대비 점수가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1585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28603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28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11815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착한 어업</a:t>
            </a:r>
            <a:r>
              <a:rPr lang="en-US" altLang="ko-KR" dirty="0" smtClean="0"/>
              <a:t> </a:t>
            </a:r>
            <a:r>
              <a:rPr lang="ko-KR" altLang="en-US" dirty="0" smtClean="0"/>
              <a:t>자율관리 </a:t>
            </a:r>
            <a:r>
              <a:rPr lang="ko-KR" altLang="en-US" dirty="0"/>
              <a:t>어업공동체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투명성과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미흡한 바 이에 </a:t>
            </a:r>
            <a:endParaRPr lang="en-US" altLang="ko-KR" dirty="0" smtClean="0"/>
          </a:p>
          <a:p>
            <a:r>
              <a:rPr lang="ko-KR" altLang="en-US" dirty="0" smtClean="0"/>
              <a:t>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12-3. </a:t>
            </a:r>
            <a:r>
              <a:rPr lang="ko-KR" altLang="en-US" dirty="0" smtClean="0"/>
              <a:t>수산과 </a:t>
            </a:r>
            <a:r>
              <a:rPr lang="en-US" altLang="ko-KR" dirty="0" smtClean="0"/>
              <a:t>– “</a:t>
            </a:r>
            <a:r>
              <a:rPr lang="ko-KR" altLang="en-US" dirty="0" smtClean="0"/>
              <a:t>착한 어업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자율관리 어업공동체 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명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명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91312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788545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99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548947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유류피해 극복 기념관 설립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매우 낮게 만족하는 것으로 나타난 바</a:t>
            </a:r>
            <a:r>
              <a:rPr lang="en-US" altLang="ko-KR" dirty="0" smtClean="0"/>
              <a:t>,</a:t>
            </a:r>
            <a:r>
              <a:rPr lang="ko-KR" altLang="en-US" dirty="0" smtClean="0"/>
              <a:t> 만족도 전반에 대한 개선이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12-4. </a:t>
            </a:r>
            <a:r>
              <a:rPr lang="ko-KR" altLang="en-US" dirty="0" smtClean="0"/>
              <a:t>서해안유류사고지원과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유류피해 극복 기념관 설립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63.8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전반적으로 미흡한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사업의 필요성 및 효과에 의문을 제기하는 주관식 의견이 다수 존재함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만족도 전반에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29395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선심성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행정이 유류피해 기념관이라는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얼토당토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않은 기념관을 만들고 있다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...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피해주민에게 충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분한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보상을 하도록 해당업체를 채근하는 것이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관리감독 기관의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할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일이다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512921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11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386720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유류피해지역 복원 및 활력화 사업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12-4. </a:t>
            </a:r>
            <a:r>
              <a:rPr lang="ko-KR" altLang="en-US" dirty="0" smtClean="0"/>
              <a:t>서해안유류사고지원과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유류피해지역 복원 및 활력화 사업 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낮은 점수를 받았으며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69721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604777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17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532273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 토산어종 생산</a:t>
            </a:r>
            <a:r>
              <a:rPr lang="en-US" altLang="ko-KR" dirty="0"/>
              <a:t>∙</a:t>
            </a:r>
            <a:r>
              <a:rPr lang="ko-KR" altLang="en-US" dirty="0"/>
              <a:t>방류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12-5. </a:t>
            </a:r>
            <a:r>
              <a:rPr lang="ko-KR" altLang="en-US" dirty="0" smtClean="0"/>
              <a:t>수산연구소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지역 토산어종 생산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방류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홍보성이 분과 대비 점수가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326558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685249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43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423529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내수면 특산품종 산업화를 위한 양식기술 정립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12-5. </a:t>
            </a:r>
            <a:r>
              <a:rPr lang="ko-KR" altLang="en-US" dirty="0" smtClean="0"/>
              <a:t>수산연구소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내수면 특산품종 산업화를 위한 양식기술 정</a:t>
            </a:r>
            <a:r>
              <a:rPr lang="ko-KR" altLang="en-US" dirty="0"/>
              <a:t>립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일반도민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체감하는 정책홍보 수준이 미약한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1112" latinLnBrk="0">
              <a:tabLst>
                <a:tab pos="450850" algn="l"/>
              </a:tabLst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29315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678816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08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082240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수요자 중심 어업인 평생 교육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미흡하게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나타난 바 이에 대한 개선이 필요함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12-6. </a:t>
            </a:r>
            <a:r>
              <a:rPr lang="ko-KR" altLang="en-US" dirty="0" smtClean="0"/>
              <a:t>수산관리소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수요자 중심 어업인 평생 교육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05053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796905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66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74177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미래 선도 어업인 육성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투명성과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이에 대한 개선이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12-6. </a:t>
            </a:r>
            <a:r>
              <a:rPr lang="ko-KR" altLang="en-US" dirty="0" smtClean="0"/>
              <a:t>수산관리소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미래 선도 어업인 육성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31696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3693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81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730423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내포신도시 성장동력 확보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특정사업 수혜자의 점수가 미흡한 바 이에 대한 개선방안 마련이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13. </a:t>
            </a:r>
            <a:r>
              <a:rPr lang="ko-KR" altLang="en-US" dirty="0" smtClean="0"/>
              <a:t>내포신도시건설본부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내포신도시 성장동력 확보</a:t>
            </a:r>
            <a:endParaRPr lang="ko-KR" altLang="en-US" sz="1500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우수하나 전체와 유사한 만족도가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특정사업수혜자의 만족도가 타 유형에 비해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10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점이상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특정사업 수혜자의 만족도를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높일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개선방안이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45684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구체적인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성과가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09887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102943" y="49728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684086" y="4969451"/>
            <a:ext cx="88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193005" y="4969451"/>
            <a:ext cx="88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639520" y="4960179"/>
            <a:ext cx="10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</a:t>
            </a:r>
            <a:r>
              <a:rPr lang="ko-KR" altLang="en-US" sz="1000" dirty="0"/>
              <a:t>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104155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194602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내포신도시 특성화 사업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충실성과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13-1. </a:t>
            </a:r>
            <a:r>
              <a:rPr lang="ko-KR" altLang="en-US" dirty="0" smtClean="0"/>
              <a:t>신도시정책과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내포신도시 특성화 사업 추진 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실질적 체감이 부족하다는 주관식 의견을 더불어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전밙적인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66171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편의시설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부족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계획대비 개발속도 실질적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체감부족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494197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2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793948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내포신도시 광역교통망 확충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투명성이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13-2. </a:t>
            </a:r>
            <a:r>
              <a:rPr lang="ko-KR" altLang="en-US" dirty="0" smtClean="0"/>
              <a:t>신도시개발과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내포신도시 광역교통망 확충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전체에 비해 만족도가 낮고 분과 대비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투명성이 분과 대비 점수가 현저히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303900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전혀 알지 못했다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275226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08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75075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내포신도시 </a:t>
            </a:r>
            <a:r>
              <a:rPr lang="ko-KR" altLang="en-US" dirty="0" smtClean="0"/>
              <a:t>기반시설 </a:t>
            </a:r>
            <a:r>
              <a:rPr lang="ko-KR" altLang="en-US" dirty="0"/>
              <a:t>확충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미흡하게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13-2. </a:t>
            </a:r>
            <a:r>
              <a:rPr lang="ko-KR" altLang="en-US" dirty="0" smtClean="0"/>
              <a:t>신도시개발과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내포신도시 기반시설 확충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현저히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한편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특정지역에 일방적인 혜택이라는 주관식 의견이 존재함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5511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특정지역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일방적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혜택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008380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27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20167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응급환자 구급서비스 </a:t>
            </a:r>
            <a:r>
              <a:rPr lang="ko-KR" altLang="en-US" dirty="0" err="1"/>
              <a:t>골든타임</a:t>
            </a:r>
            <a:r>
              <a:rPr lang="ko-KR" altLang="en-US" dirty="0"/>
              <a:t> 확보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의견수렴도가 우수한 바</a:t>
            </a:r>
            <a:r>
              <a:rPr lang="en-US" altLang="ko-KR" dirty="0" smtClean="0"/>
              <a:t>,</a:t>
            </a:r>
          </a:p>
          <a:p>
            <a:r>
              <a:rPr lang="en-US" altLang="ko-KR" dirty="0"/>
              <a:t> </a:t>
            </a:r>
            <a:r>
              <a:rPr lang="ko-KR" altLang="en-US" dirty="0" smtClean="0"/>
              <a:t>장점을 지속적으로 강화해 만족도를 향상시킬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 </a:t>
            </a:r>
            <a:r>
              <a:rPr lang="ko-KR" altLang="en-US" dirty="0" smtClean="0"/>
              <a:t>소방본부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응급환자 구급서비스 </a:t>
            </a:r>
            <a:r>
              <a:rPr lang="ko-KR" altLang="en-US" dirty="0" err="1" smtClean="0"/>
              <a:t>골든타임</a:t>
            </a:r>
            <a:r>
              <a:rPr lang="ko-KR" altLang="en-US" dirty="0" smtClean="0"/>
              <a:t> 확보 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85.9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높은 것으로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89958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4475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52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273999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현장 중심의 </a:t>
            </a:r>
            <a:r>
              <a:rPr lang="ko-KR" altLang="en-US" dirty="0" err="1"/>
              <a:t>소방력</a:t>
            </a:r>
            <a:r>
              <a:rPr lang="ko-KR" altLang="en-US" dirty="0"/>
              <a:t> 보강 및 재난예보 서비스 제공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</a:t>
            </a:r>
            <a:r>
              <a:rPr lang="ko-KR" altLang="en-US" dirty="0"/>
              <a:t>비</a:t>
            </a:r>
            <a:r>
              <a:rPr lang="ko-KR" altLang="en-US" dirty="0" smtClean="0"/>
              <a:t> 만족도가 높으나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투명성이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우수한 바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 </a:t>
            </a:r>
            <a:r>
              <a:rPr lang="ko-KR" altLang="en-US" dirty="0" smtClean="0"/>
              <a:t>소방본부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현장 중심의 </a:t>
            </a:r>
            <a:r>
              <a:rPr lang="ko-KR" altLang="en-US" dirty="0" err="1" smtClean="0"/>
              <a:t>소방력</a:t>
            </a:r>
            <a:r>
              <a:rPr lang="ko-KR" altLang="en-US" dirty="0" smtClean="0"/>
              <a:t> 보강 및 재난예보 서비스 제공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필요성을 필두로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등이 전반적으로 높은 점수를 받음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내부고객과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이상 편차가 발생하는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만족도와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탁상행정을 언급하는 주관식 의견에 대한 고려가 필요함 </a:t>
            </a:r>
            <a:endParaRPr lang="ko-KR" altLang="en-US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낮은 만족도를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높일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개선방안이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68955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정보공유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및 홍보부족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탁상행정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094779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12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06954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현장활동대원 공사상자 감소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홍보성과 투명성이 우수한 바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14-1. </a:t>
            </a:r>
            <a:r>
              <a:rPr lang="ko-KR" altLang="en-US" dirty="0" smtClean="0"/>
              <a:t>소방행정과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현장활동대원 공사상자 감소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홍보성과 투명성이 분과 대비 점수가 높음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40728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697557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68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75903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화재 초기대응 역량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투명성과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미흡하게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14-2. </a:t>
            </a:r>
            <a:r>
              <a:rPr lang="ko-KR" altLang="en-US" dirty="0" smtClean="0"/>
              <a:t>화재대책과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화재 초기대응 역량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75.58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전반적으로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홍보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집행활동 실효성에 의문을 제기하는 주관식 의견이 존재함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17447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홍보부족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교육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계몽부족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훈련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집행부족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951065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70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052931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의용소방대 활동 역량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필요성이 미흡한 바 이에 대한 개선이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14-2. </a:t>
            </a:r>
            <a:r>
              <a:rPr lang="ko-KR" altLang="en-US" dirty="0" smtClean="0"/>
              <a:t>화재대책과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의용소방대 활동 역량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제외한 요소만족도 전반적으로 점수가 낮게 나타나며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필요성이 저조함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타과제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만족도는 높음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1961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의용소방대를 이끌기 위한 공무의 가중에 비해 활동 역량이 미비하므로 방범대와 소방대를 하나로 묶는 방법을 고려하기를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의견내어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봅니다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112485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844627" y="4947479"/>
            <a:ext cx="10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1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759964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육상 및 항공 긴급구조 대응능력 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높으나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매우 낮은 바 이에 대한 개선방안 마련이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14-3. 119</a:t>
            </a:r>
            <a:r>
              <a:rPr lang="ko-KR" altLang="en-US" dirty="0" err="1" smtClean="0"/>
              <a:t>광역기동단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육상 및 항공 긴급구조 대응능력 제고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8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우수함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내부고객에 비해 정책서포터즈의 점수가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이상 현저히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만족도를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높일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개선방안 마련이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0765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359999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84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08925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고품질 </a:t>
            </a:r>
            <a:r>
              <a:rPr lang="en-US" altLang="ko-KR" dirty="0"/>
              <a:t>119</a:t>
            </a:r>
            <a:r>
              <a:rPr lang="ko-KR" altLang="en-US" dirty="0"/>
              <a:t>신고접수 서비스 제공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미흡하게 나타난 바 이를 중심으로 만족도 전반에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14-4. </a:t>
            </a:r>
            <a:r>
              <a:rPr lang="ko-KR" altLang="en-US" dirty="0" smtClean="0"/>
              <a:t>종합방재센터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고품질 </a:t>
            </a:r>
            <a:r>
              <a:rPr lang="en-US" altLang="ko-KR" dirty="0" smtClean="0"/>
              <a:t>119</a:t>
            </a:r>
            <a:r>
              <a:rPr lang="ko-KR" altLang="en-US" dirty="0" smtClean="0"/>
              <a:t>신고접수 서비스 제공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정책서포터즈 대비 내부고객의 낮은 평가와 전시행정으로 밖에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안보인다는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조직 내부의 공감을 얻지 못하는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필요성과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홍보성을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중심으로 만족도 전반적인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372522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솔직히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전시행정으로 밖에 안보입니다 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소방관들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그 행정으로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얼마나 힘든지 구급 화재 출동 사고가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날 꺼 같아요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96754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36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935733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효율적인 재난현장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14-4. </a:t>
            </a:r>
            <a:r>
              <a:rPr lang="ko-KR" altLang="en-US" dirty="0" smtClean="0"/>
              <a:t>종합방재센터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효율적인 재난현장 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내부고객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092875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4556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388570" y="496736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9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51777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충남 주요작물의 우량품종 개발 및 보급확대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충실성과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우수한 바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장점을 지속적으로 강화해 만족도를 향상시킬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 </a:t>
            </a:r>
            <a:r>
              <a:rPr lang="ko-KR" altLang="en-US" dirty="0" smtClean="0"/>
              <a:t>농업기술원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충남 주요작물의 우량품종 개발 및 보급확대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충실성과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점수가 높음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577064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658300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70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035813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충남 </a:t>
            </a:r>
            <a:r>
              <a:rPr lang="ko-KR" altLang="en-US" dirty="0" err="1"/>
              <a:t>농어업</a:t>
            </a:r>
            <a:r>
              <a:rPr lang="ko-KR" altLang="en-US" dirty="0"/>
              <a:t> 지도자 육성 및 농업</a:t>
            </a:r>
            <a:r>
              <a:rPr lang="en-US" altLang="ko-KR" dirty="0"/>
              <a:t>∙</a:t>
            </a:r>
            <a:r>
              <a:rPr lang="ko-KR" altLang="en-US" dirty="0"/>
              <a:t>농촌 가치 확산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우수한 바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 </a:t>
            </a:r>
            <a:r>
              <a:rPr lang="ko-KR" altLang="en-US" dirty="0" smtClean="0"/>
              <a:t>농업기술원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충남 </a:t>
            </a:r>
            <a:r>
              <a:rPr lang="ko-KR" altLang="en-US" dirty="0" err="1" smtClean="0"/>
              <a:t>농어업</a:t>
            </a:r>
            <a:r>
              <a:rPr lang="ko-KR" altLang="en-US" dirty="0" smtClean="0"/>
              <a:t> 지도자 육성 및 농업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농촌 가치 확산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높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높음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368801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913588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86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680190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소통과 화합으로 참 좋은 직장 모델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유사한 것으로 보이나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필요성과 의견수렴도가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15-1. </a:t>
            </a:r>
            <a:r>
              <a:rPr lang="ko-KR" altLang="en-US" dirty="0" smtClean="0"/>
              <a:t>농업기술원 총무과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소통과 화합으로 참 좋은 직장 모델 구축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전체에 비해 만족도가 높고 분과 대비 유사한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체감도가 낮다는 주관식 의견이 존재함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필요성과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의견수렴도에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01915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피부에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와닿지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않는다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…”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744090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38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391975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밝고 맑은 청렴한 공직문화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의견수렴도가 미흡한 바 이에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15-1. </a:t>
            </a:r>
            <a:r>
              <a:rPr lang="ko-KR" altLang="en-US" dirty="0" smtClean="0"/>
              <a:t>농업기술원 총무과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밝고 맑은 청렴한 공직문화 조성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의견수렴도가 그러함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예산집행의 비효율성을 언급한 주관식 의견이 존재함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의견수렴도에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46320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예산집행의 효율성을 위해 일상경비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수의계약 가능금액이 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천만원 이하로 규정되어 있는데</a:t>
            </a: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전자계약 등이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도입되면 예산집행의 효율성이 저하시키는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또 다른 규제임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024446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169557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 특화작목 현장 실용화 기술 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투</a:t>
            </a:r>
            <a:r>
              <a:rPr lang="ko-KR" altLang="en-US" dirty="0"/>
              <a:t>명</a:t>
            </a:r>
            <a:r>
              <a:rPr lang="ko-KR" altLang="en-US" dirty="0" smtClean="0"/>
              <a:t>성이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15-2. </a:t>
            </a:r>
            <a:r>
              <a:rPr lang="ko-KR" altLang="en-US" dirty="0" smtClean="0"/>
              <a:t>기술개발국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지역 특화작목 현장 실용화 기술 개발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투명성이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내부고객이 특정사업 수혜자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점과 모든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농업인에게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혜택이 돌아가는 정책이 필요하다는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조직원의 공감을 이끌어 낼 수 있는 작업이 필요함을 의미함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투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명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36840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모든 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농어업인에게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, </a:t>
            </a: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혜택이 돌아가는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정책이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필요하다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13398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323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1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838462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충남쌀</a:t>
            </a:r>
            <a:r>
              <a:rPr lang="ko-KR" altLang="en-US" dirty="0"/>
              <a:t> 품질 고급화 기술개발</a:t>
            </a:r>
            <a:r>
              <a:rPr lang="en-US" altLang="ko-KR" dirty="0"/>
              <a:t>∙</a:t>
            </a:r>
            <a:r>
              <a:rPr lang="ko-KR" altLang="en-US" dirty="0"/>
              <a:t>보급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낮은 바 이를 개선할 방안이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15-2. </a:t>
            </a:r>
            <a:r>
              <a:rPr lang="ko-KR" altLang="en-US" dirty="0" smtClean="0"/>
              <a:t>기술개발국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충남쌀</a:t>
            </a:r>
            <a:r>
              <a:rPr lang="ko-KR" altLang="en-US" dirty="0" smtClean="0"/>
              <a:t> 품질 고급화 기술개발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보급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투명성이 상대적으로 높은 만족도를 보임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특정사업 수혜자와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정책서포터즈간의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차이가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발생함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만족도를 개선할 방안이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6456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>
                <a:solidFill>
                  <a:schemeClr val="tx1"/>
                </a:solidFill>
                <a:latin typeface="+mn-ea"/>
              </a:rPr>
              <a:t>“3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농혁신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소리만 지르지 말고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대안이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필요하다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봅니다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6733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51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931740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버섯 신품종 확대보급 및 배지비용 절감기술개발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현저히 높음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낮은 바 이를 개선할 방안이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15-3. </a:t>
            </a:r>
            <a:r>
              <a:rPr lang="ko-KR" altLang="en-US" dirty="0" err="1" smtClean="0"/>
              <a:t>작물연구과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버섯 신품종 확대보급 및 배지비용 절감기술개발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89.4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현저히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다만 특정사업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수혜자에 비해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만족도가 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이상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만족도를 개선할 방안이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17214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0425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39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410847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충남 지역적응 식량작물 우량종자 생산보급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투명성이 우수한 바 장점을 지속적으로 강화해 만족도를 향상시킬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15-3. </a:t>
            </a:r>
            <a:r>
              <a:rPr lang="ko-KR" altLang="en-US" dirty="0" err="1" smtClean="0"/>
              <a:t>작물연구과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충남 지역적응 식량작물 우량종자 생산보급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만족도 전반적으로 높은 점수를 받았으며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투명성이 우수함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973033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522918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01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33459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원예작물 병해충 방제기술 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15-4. </a:t>
            </a:r>
            <a:r>
              <a:rPr lang="ko-KR" altLang="en-US" dirty="0" smtClean="0"/>
              <a:t>농업환경과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원예작물 병해충 방제기술 개발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전체와 만족도가 유사하나 분과 대비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 및 투명성이 상대적으로 높게 나타난 것과 대비되어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85199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533070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11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334394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환경친화형</a:t>
            </a:r>
            <a:r>
              <a:rPr lang="ko-KR" altLang="en-US" dirty="0"/>
              <a:t> 해충관리 기술 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우수한 바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15-4. </a:t>
            </a:r>
            <a:r>
              <a:rPr lang="ko-KR" altLang="en-US" dirty="0" smtClean="0"/>
              <a:t>농업환경과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환경친화형</a:t>
            </a:r>
            <a:r>
              <a:rPr lang="ko-KR" altLang="en-US" dirty="0" smtClean="0"/>
              <a:t> 해충관리 기술 개발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높고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전반적으로 높은 점수를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84030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431631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5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74578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기후변화대응 </a:t>
            </a:r>
            <a:r>
              <a:rPr lang="ko-KR" altLang="en-US" dirty="0" err="1"/>
              <a:t>신소득</a:t>
            </a:r>
            <a:r>
              <a:rPr lang="ko-KR" altLang="en-US" dirty="0"/>
              <a:t> 아열대 작목 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우수한 바</a:t>
            </a:r>
            <a:endParaRPr lang="en-US" altLang="ko-KR" dirty="0"/>
          </a:p>
          <a:p>
            <a:r>
              <a:rPr lang="ko-KR" altLang="en-US" dirty="0" smtClean="0"/>
              <a:t>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15-5. </a:t>
            </a:r>
            <a:r>
              <a:rPr lang="ko-KR" altLang="en-US" dirty="0" err="1" smtClean="0"/>
              <a:t>원예연구과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기후변화대응 </a:t>
            </a:r>
            <a:r>
              <a:rPr lang="ko-KR" altLang="en-US" dirty="0" err="1" smtClean="0"/>
              <a:t>신소득</a:t>
            </a:r>
            <a:r>
              <a:rPr lang="ko-KR" altLang="en-US" dirty="0" smtClean="0"/>
              <a:t> 아열대 작목 개발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등이 전반적으로 높은 점수를 받음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83864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783696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1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54795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원예 현장 적응 실용화 기술개발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필요성이 부진한 바 이에 대한 개선이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15-5. </a:t>
            </a:r>
            <a:r>
              <a:rPr lang="ko-KR" altLang="en-US" dirty="0" err="1" smtClean="0"/>
              <a:t>원예연구과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원예 현장 적응 실용화 기술개발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필요성이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9118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63898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73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86105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고품질 원예작물 안전생산 기술 보급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의견수렴도가 우수한 바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15-6. </a:t>
            </a:r>
            <a:r>
              <a:rPr lang="ko-KR" altLang="en-US" dirty="0" smtClean="0"/>
              <a:t>기술보급과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고품질 원예작물 안전생산 기술 보급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다소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높고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수혜자의 높은 점수와 만족도를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우수한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16447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724042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65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782993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조사료 지급률 향상 및 축사환경 개선 기술보급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전반적으로 취약한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15-6. </a:t>
            </a:r>
            <a:r>
              <a:rPr lang="ko-KR" altLang="en-US" dirty="0" smtClean="0"/>
              <a:t>기술보급과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조사료 지급률 향상 및 축사환경 개선 기술보급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67.4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특정사업 수혜자가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정책서포터즈에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비해 현저히 낮은 만족도를 보임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전반적인 만족도 개선방안 마련이 요구됨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55641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7285839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1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84798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농촌자원의 </a:t>
            </a:r>
            <a:r>
              <a:rPr lang="en-US" altLang="ko-KR" dirty="0"/>
              <a:t>6</a:t>
            </a:r>
            <a:r>
              <a:rPr lang="ko-KR" altLang="en-US" dirty="0"/>
              <a:t>차 산업화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우수한 바 장점을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지속적으로 강화해 만족도를 향상시킬 필요가 있음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15-7. </a:t>
            </a:r>
            <a:r>
              <a:rPr lang="ko-KR" altLang="en-US" dirty="0" smtClean="0"/>
              <a:t>농촌지원국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농촌자원의 </a:t>
            </a:r>
            <a:r>
              <a:rPr lang="en-US" altLang="ko-KR" dirty="0" smtClean="0"/>
              <a:t>6</a:t>
            </a:r>
            <a:r>
              <a:rPr lang="ko-KR" altLang="en-US" dirty="0" smtClean="0"/>
              <a:t>차 산업화 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다수의 유형으로부터 준수한 점수를 더불어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도민과의 소통이 우수한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98279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842589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53061" y="4967362"/>
            <a:ext cx="1057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464770" y="4967362"/>
            <a:ext cx="1147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855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7631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536953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en-US" altLang="ko-KR" dirty="0"/>
              <a:t>4-H</a:t>
            </a:r>
            <a:r>
              <a:rPr lang="ko-KR" altLang="en-US" dirty="0"/>
              <a:t>대학</a:t>
            </a:r>
            <a:r>
              <a:rPr lang="en-US" altLang="ko-KR" dirty="0"/>
              <a:t>∙</a:t>
            </a:r>
            <a:r>
              <a:rPr lang="ko-KR" altLang="en-US" dirty="0"/>
              <a:t>농업인 대학 운영으로 농업인 역량강화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홍보성과 투명성이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15-7. </a:t>
            </a:r>
            <a:r>
              <a:rPr lang="ko-KR" altLang="en-US" dirty="0" smtClean="0"/>
              <a:t>농촌지원국 </a:t>
            </a:r>
            <a:r>
              <a:rPr lang="en-US" altLang="ko-KR" dirty="0" smtClean="0"/>
              <a:t>– 4-H</a:t>
            </a:r>
            <a:r>
              <a:rPr lang="ko-KR" altLang="en-US" dirty="0" smtClean="0"/>
              <a:t>대학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농업인 대학 운영으로 농업인 역량강화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전체와 만족도가 유사하고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홍보성과 투명성이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투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명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66005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642650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97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85443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농업인 과학 영농</a:t>
            </a:r>
            <a:r>
              <a:rPr lang="en-US" altLang="ko-KR" dirty="0"/>
              <a:t>∙</a:t>
            </a:r>
            <a:r>
              <a:rPr lang="ko-KR" altLang="en-US" dirty="0"/>
              <a:t>실천 및 경영역량 향상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15-8. </a:t>
            </a:r>
            <a:r>
              <a:rPr lang="ko-KR" altLang="en-US" dirty="0" smtClean="0"/>
              <a:t>기술지원과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농업인 과학 영농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실천 및 경영역량 향상 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특정사업수혜자가 이해관계자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현실과 동떨어져 있다는 주관식 의견을 종합적으로 고려해 볼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88970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추진하고자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하는 방향성의 현실과 동떨어진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부분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809408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53061" y="4967362"/>
            <a:ext cx="1057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464770" y="4967362"/>
            <a:ext cx="1147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855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87321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441118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en-US" altLang="ko-KR" dirty="0"/>
              <a:t>4-H</a:t>
            </a:r>
            <a:r>
              <a:rPr lang="ko-KR" altLang="en-US" dirty="0"/>
              <a:t>회원 안정적 영농정착지원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필요성이 우수한 바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15-8. </a:t>
            </a:r>
            <a:r>
              <a:rPr lang="ko-KR" altLang="en-US" dirty="0" smtClean="0"/>
              <a:t>기술지원과 </a:t>
            </a:r>
            <a:r>
              <a:rPr lang="en-US" altLang="ko-KR" dirty="0" smtClean="0"/>
              <a:t>– 4-H</a:t>
            </a:r>
            <a:r>
              <a:rPr lang="ko-KR" altLang="en-US" dirty="0" smtClean="0"/>
              <a:t>회원 안정적 영농정착지원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필두로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등이 전반적으로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특정사업 수혜자의 높은 점수와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준수한 점수를 더불어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우수한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1112" latinLnBrk="0">
              <a:tabLst>
                <a:tab pos="450850" algn="l"/>
              </a:tabLst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38346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132323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92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881297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농산물 가공사업장 애로해결 지원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효과성과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15-9. </a:t>
            </a:r>
            <a:r>
              <a:rPr lang="ko-KR" altLang="en-US" dirty="0" smtClean="0"/>
              <a:t>자원식품과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농산물 가공사업장 애로해결 지원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69.9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현저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전반적으로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특정사업 수혜자의 낮은 만족도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심사평가 선정이 부족하다는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수혜자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효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과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06220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가공지원사업의 투명성 심사평가 및 선정이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부족함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255028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53061" y="4967362"/>
            <a:ext cx="1057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464770" y="4967362"/>
            <a:ext cx="1147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855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96036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279679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안전하고 건강한 </a:t>
            </a:r>
            <a:r>
              <a:rPr lang="ko-KR" altLang="en-US" dirty="0" err="1"/>
              <a:t>농작업</a:t>
            </a:r>
            <a:r>
              <a:rPr lang="ko-KR" altLang="en-US" dirty="0"/>
              <a:t> 환경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미흡하게 나타난 바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15-9. </a:t>
            </a:r>
            <a:r>
              <a:rPr lang="ko-KR" altLang="en-US" dirty="0" smtClean="0"/>
              <a:t>자원식품과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안전하고 건강한 </a:t>
            </a:r>
            <a:r>
              <a:rPr lang="ko-KR" altLang="en-US" dirty="0" err="1" smtClean="0"/>
              <a:t>농작업</a:t>
            </a:r>
            <a:r>
              <a:rPr lang="ko-KR" altLang="en-US" dirty="0" smtClean="0"/>
              <a:t> 환경 조성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전체평균과 만족도가 유사하고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요소만족도가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홍보성과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특정사업 수혜자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충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74524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591312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정책서포터</a:t>
            </a:r>
            <a:r>
              <a:rPr lang="ko-KR" altLang="en-US" sz="1000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25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03608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최고 수준의 전문농업 경영인 육성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투명성이 미흡한 바 이에 대한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15-10. </a:t>
            </a:r>
            <a:r>
              <a:rPr lang="ko-KR" altLang="en-US" dirty="0" smtClean="0"/>
              <a:t>역량개발과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최고 수준의 전문농업 경영인 육성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필요성과 투명성이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홍보가 미흡하다는 주관식 의견이 존재함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80476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홍보가 제대로 안되고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그래서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모르는 부분이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많음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2042714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5119761" y="4967362"/>
            <a:ext cx="1057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591770" y="4967362"/>
            <a:ext cx="1147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604618" y="4967362"/>
            <a:ext cx="1057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도민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4091867" y="4973340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96290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690591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귀농</a:t>
            </a:r>
            <a:r>
              <a:rPr lang="en-US" altLang="ko-KR" dirty="0"/>
              <a:t>∙</a:t>
            </a:r>
            <a:r>
              <a:rPr lang="ko-KR" altLang="en-US" dirty="0" err="1"/>
              <a:t>귀촌</a:t>
            </a:r>
            <a:r>
              <a:rPr lang="ko-KR" altLang="en-US" dirty="0"/>
              <a:t> 안정정착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15-10. </a:t>
            </a:r>
            <a:r>
              <a:rPr lang="ko-KR" altLang="en-US" dirty="0" smtClean="0"/>
              <a:t>역량개발과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귀농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err="1" smtClean="0"/>
              <a:t>귀촌</a:t>
            </a:r>
            <a:r>
              <a:rPr lang="ko-KR" altLang="en-US" dirty="0" smtClean="0"/>
              <a:t> 안정정착 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특정사업 수혜자가 이해관계인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체감이 되지 못하고 있다는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수혜자 요구에 부응하지 못하는 점이 있는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95285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도의 정책이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귀농인의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한 사람으로서 체감되지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못하고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41313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53061" y="4967362"/>
            <a:ext cx="1057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464770" y="4967362"/>
            <a:ext cx="1147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855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56457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52931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순도 높은 식량작물 원종생산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의견수렴도가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15-11. </a:t>
            </a:r>
            <a:r>
              <a:rPr lang="ko-KR" altLang="en-US" dirty="0" smtClean="0"/>
              <a:t>종자관리소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순도 높은 식량작물 원종생산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전체와 만족도가 유사하나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의견수렴도가 분과 대비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내부고객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만족도가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의견수렴도에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417042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64140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784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464770" y="4967362"/>
            <a:ext cx="1147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855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427223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81220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우량 </a:t>
            </a:r>
            <a:r>
              <a:rPr lang="ko-KR" altLang="en-US" dirty="0" err="1"/>
              <a:t>잠종</a:t>
            </a:r>
            <a:r>
              <a:rPr lang="ko-KR" altLang="en-US" dirty="0"/>
              <a:t> 생산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우수한 바 장점을 지속적으로 강화해 만족도를 향상시킬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15-11. </a:t>
            </a:r>
            <a:r>
              <a:rPr lang="ko-KR" altLang="en-US" dirty="0" smtClean="0"/>
              <a:t>종자관리소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우량 </a:t>
            </a:r>
            <a:r>
              <a:rPr lang="ko-KR" altLang="en-US" dirty="0" err="1" smtClean="0"/>
              <a:t>잠종</a:t>
            </a:r>
            <a:r>
              <a:rPr lang="ko-KR" altLang="en-US" dirty="0" smtClean="0"/>
              <a:t> 생산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다수의 유형으로 부터 준수한 점수를 더불어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도민과의 소통이 우수한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장점을 지속적으로 강화해 만족도를 제고해야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696478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055587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53061" y="4967362"/>
            <a:ext cx="1057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정책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464770" y="4967362"/>
            <a:ext cx="1147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/>
              <a:t>특정사업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수혜</a:t>
            </a:r>
            <a:r>
              <a:rPr lang="ko-KR" altLang="en-US" sz="1000" dirty="0"/>
              <a:t>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855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173576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5743582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도정 핵심과제 교육 특화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투명성이 미흡한 바 이에 대한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개선이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16. </a:t>
            </a:r>
            <a:r>
              <a:rPr lang="ko-KR" altLang="en-US" dirty="0" smtClean="0"/>
              <a:t>공무원교육원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도정 핵심과제 교육 특화 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투명성이 낮은 점수를 받음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필요성과 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490742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41517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36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888176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충남형</a:t>
            </a:r>
            <a:r>
              <a:rPr lang="ko-KR" altLang="en-US" dirty="0"/>
              <a:t> 역량교육 체계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미흡한 바 이에 대한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16. </a:t>
            </a:r>
            <a:r>
              <a:rPr lang="ko-KR" altLang="en-US" dirty="0" smtClean="0"/>
              <a:t>공무원교육원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충남형</a:t>
            </a:r>
            <a:r>
              <a:rPr lang="ko-KR" altLang="en-US" dirty="0" smtClean="0"/>
              <a:t> 역량교육 체계 구축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현저하게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상대평가에 대한 우려를 표하는 주관식 의견이 존재함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63841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역량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운운하면서 서열 나열하고 비교하면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수동적일 수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밖에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없다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50641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67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559437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체계적인 편의시설 관리로 활용도 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유사하게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홍보성과 투명성이 미흡하게 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16-1. </a:t>
            </a:r>
            <a:r>
              <a:rPr lang="ko-KR" altLang="en-US" dirty="0" smtClean="0"/>
              <a:t>공무원교육원 총무과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체계적인 편의시설 관리로 활용도 향상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유사한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의견수렴도가 상대적으로 높게 나타난 것과 대비되어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매점 물건이 시중가보다 비싸다는 주관식 의견이 존재함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55980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매점 물건이 시중가보다 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비씨다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616391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52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2467667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교육환경 최적화를 통한 교육생 편의도모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유사한 것으로 나타났으나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홍보성과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부진한 바 이에 대한 개선이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16-1. </a:t>
            </a:r>
            <a:r>
              <a:rPr lang="ko-KR" altLang="en-US" dirty="0" smtClean="0"/>
              <a:t>공무원교육원 총무과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교육환경 최적화를 통한 교육생 편의도모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유사한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상대적으로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63616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60512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40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65686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공무원 역량강화 및 맞춤형 교육생 선발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의견수렴도가 부진한 바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16-2. </a:t>
            </a:r>
            <a:r>
              <a:rPr lang="ko-KR" altLang="en-US" dirty="0" smtClean="0"/>
              <a:t>교육기획과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공무원 역량강화 및 맞춤형 교육생 선발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의견수렴도가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역량강화교육이 인사불이익에 활용된다는 고정관념을 언급한 주관식 의견이 존재함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의견수렴도에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998280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모든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직원들이 단기간에 실시되는 역량강화교육의 필요성 보다는 인사의 불이익 등으로 활용되고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있다는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고정관념이 자리잡고 있는 것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같습니다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69136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73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85359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교육성취도 평가로 교육효과제고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 및 투명성이 우수한 바 장정을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16-2. </a:t>
            </a:r>
            <a:r>
              <a:rPr lang="ko-KR" altLang="en-US" dirty="0" smtClean="0"/>
              <a:t>교육기획과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교육성취도 평가로 교육효과제고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분과 대비 점수가 높음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684046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297575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특정사업 수혜자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97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487433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도민과 함께하는 사이버교육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미흡한 바 이에 대한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16-3. </a:t>
            </a:r>
            <a:r>
              <a:rPr lang="ko-KR" altLang="en-US" dirty="0" smtClean="0"/>
              <a:t>교육운영과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도민과 함께하는 사이버교육 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대비 내부고객의 낮은 평가와 현실에 부합되지 않는다는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충실성에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491391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현실에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부합되지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않아서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…”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854877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345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2996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56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604791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과정별 맞춤형 교육운영 실현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충실성과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우수한 바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16-3. </a:t>
            </a:r>
            <a:r>
              <a:rPr lang="ko-KR" altLang="en-US" dirty="0" smtClean="0"/>
              <a:t>교육운영과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과정별 맞춤형 교육운영 실현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전반적으로 높은 점수를 받음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장점을 지속적으로 강화해 만족도를 향상시킬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95203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864723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95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002388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농수식품</a:t>
            </a:r>
            <a:r>
              <a:rPr lang="ko-KR" altLang="en-US" dirty="0"/>
              <a:t> 안전성 검사 확대로 안심 먹거리 제공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유사하고 필요성 및 의견수렴도가 우수한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장점을 중심으로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17. </a:t>
            </a:r>
            <a:r>
              <a:rPr lang="ko-KR" altLang="en-US" dirty="0" smtClean="0"/>
              <a:t>보건환경연구원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농수식품</a:t>
            </a:r>
            <a:r>
              <a:rPr lang="ko-KR" altLang="en-US" dirty="0" smtClean="0"/>
              <a:t> 안전성 검사 확대로 안심 먹거리 제공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전체에 비해 만족도가 높고 분과 대비 유사한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분과와 점수가 유사함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높고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다수의 유형으로부터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준수한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만족도를 보임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1607717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</a:t>
            </a: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713905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4853061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이해관계</a:t>
            </a:r>
            <a:r>
              <a:rPr lang="ko-KR" altLang="en-US" sz="1000" dirty="0"/>
              <a:t>인</a:t>
            </a:r>
            <a:endParaRPr lang="en-US" altLang="ko-KR" sz="1000" dirty="0" smtClean="0"/>
          </a:p>
        </p:txBody>
      </p:sp>
      <p:sp>
        <p:nvSpPr>
          <p:cNvPr id="54" name="TextBox 53"/>
          <p:cNvSpPr txBox="1"/>
          <p:nvPr/>
        </p:nvSpPr>
        <p:spPr>
          <a:xfrm>
            <a:off x="54647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일반도</a:t>
            </a:r>
            <a:r>
              <a:rPr lang="ko-KR" altLang="en-US" sz="1000" dirty="0"/>
              <a:t>민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855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31980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399472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깨끗한 대기 안전한 생활환경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17. </a:t>
            </a:r>
            <a:r>
              <a:rPr lang="ko-KR" altLang="en-US" dirty="0" smtClean="0"/>
              <a:t>보건환경연구원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깨끗한 대기 안전한 생활환경 조성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전체에 비해 만족도가 높지만 분과 대비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내부고객 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평가와 홍보와 계획이 잘 전달되지 않았다 라는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홍보성에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4528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도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정책고객임에도 불구하고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정확한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홍보와 진행중인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계획 등이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무엇인지 잘 전달되어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지지 않고 모르는 상태에서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설문이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조사되었기 때문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846364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250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252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353401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3747580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감염병</a:t>
            </a:r>
            <a:r>
              <a:rPr lang="ko-KR" altLang="en-US" dirty="0"/>
              <a:t> 예방을 위한 모니터링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유사한 것으로 나타났으나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필요성이 부진한 바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이에 대한 개선이 필요함 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17-1. </a:t>
            </a:r>
            <a:r>
              <a:rPr lang="ko-KR" altLang="en-US" dirty="0" smtClean="0"/>
              <a:t>보건환경연구원 연구부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감염병</a:t>
            </a:r>
            <a:r>
              <a:rPr lang="ko-KR" altLang="en-US" dirty="0" smtClean="0"/>
              <a:t> 예방을 위한 모니터링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전체에 비해 만족도가 높고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 유사한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필요성이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일반도민과 정책고객이 내부고객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낮은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358484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960861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198070" y="4967362"/>
            <a:ext cx="1147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</a:rPr>
              <a:t>정책</a:t>
            </a:r>
            <a:endParaRPr lang="en-US" altLang="ko-KR" sz="800" dirty="0" smtClean="0">
              <a:latin typeface="+mn-ea"/>
            </a:endParaRPr>
          </a:p>
          <a:p>
            <a:pPr algn="ctr"/>
            <a:r>
              <a:rPr lang="ko-KR" altLang="en-US" sz="800" dirty="0" err="1" smtClean="0">
                <a:latin typeface="+mn-ea"/>
              </a:rPr>
              <a:t>서포터즈</a:t>
            </a:r>
            <a:endParaRPr lang="en-US" altLang="ko-KR" sz="8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045818" y="4967362"/>
            <a:ext cx="1057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</a:rPr>
              <a:t>내부</a:t>
            </a:r>
            <a:endParaRPr lang="en-US" altLang="ko-KR" sz="800" dirty="0" smtClean="0">
              <a:latin typeface="+mn-ea"/>
            </a:endParaRPr>
          </a:p>
          <a:p>
            <a:pPr algn="ctr"/>
            <a:r>
              <a:rPr lang="ko-KR" altLang="en-US" sz="800" dirty="0" smtClean="0">
                <a:latin typeface="+mn-ea"/>
              </a:rPr>
              <a:t>고객</a:t>
            </a:r>
            <a:endParaRPr lang="en-US" altLang="ko-KR" sz="800" dirty="0" smtClean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68564" y="4967362"/>
            <a:ext cx="1057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</a:rPr>
              <a:t>이해</a:t>
            </a:r>
            <a:endParaRPr lang="en-US" altLang="ko-KR" sz="800" dirty="0" smtClean="0">
              <a:latin typeface="+mn-ea"/>
            </a:endParaRPr>
          </a:p>
          <a:p>
            <a:pPr algn="ctr"/>
            <a:r>
              <a:rPr lang="ko-KR" altLang="en-US" sz="800" dirty="0" smtClean="0">
                <a:latin typeface="+mn-ea"/>
              </a:rPr>
              <a:t>관계</a:t>
            </a:r>
            <a:r>
              <a:rPr lang="ko-KR" altLang="en-US" sz="800" dirty="0">
                <a:latin typeface="+mn-ea"/>
              </a:rPr>
              <a:t>인</a:t>
            </a:r>
            <a:endParaRPr lang="en-US" altLang="ko-KR" sz="800" dirty="0" smtClean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41278" y="4967362"/>
            <a:ext cx="1057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</a:rPr>
              <a:t>일반</a:t>
            </a:r>
            <a:endParaRPr lang="en-US" altLang="ko-KR" sz="800" dirty="0" smtClean="0">
              <a:latin typeface="+mn-ea"/>
            </a:endParaRPr>
          </a:p>
          <a:p>
            <a:pPr algn="ctr"/>
            <a:r>
              <a:rPr lang="ko-KR" altLang="en-US" sz="800" dirty="0" smtClean="0">
                <a:latin typeface="+mn-ea"/>
              </a:rPr>
              <a:t>도</a:t>
            </a:r>
            <a:r>
              <a:rPr lang="ko-KR" altLang="en-US" sz="800" dirty="0">
                <a:latin typeface="+mn-ea"/>
              </a:rPr>
              <a:t>민</a:t>
            </a:r>
            <a:endParaRPr lang="en-US" altLang="ko-KR" sz="800" dirty="0" smtClean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78958" y="4960640"/>
            <a:ext cx="1147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</a:rPr>
              <a:t>특정사</a:t>
            </a:r>
            <a:r>
              <a:rPr lang="ko-KR" altLang="en-US" sz="800" dirty="0">
                <a:latin typeface="+mn-ea"/>
              </a:rPr>
              <a:t>업</a:t>
            </a:r>
            <a:endParaRPr lang="en-US" altLang="ko-KR" sz="800" dirty="0" smtClean="0">
              <a:latin typeface="+mn-ea"/>
            </a:endParaRPr>
          </a:p>
          <a:p>
            <a:pPr algn="ctr"/>
            <a:r>
              <a:rPr lang="ko-KR" altLang="en-US" sz="800" dirty="0" smtClean="0">
                <a:latin typeface="+mn-ea"/>
              </a:rPr>
              <a:t>수혜</a:t>
            </a:r>
            <a:r>
              <a:rPr lang="ko-KR" altLang="en-US" sz="800" dirty="0">
                <a:latin typeface="+mn-ea"/>
              </a:rPr>
              <a:t>자</a:t>
            </a:r>
            <a:endParaRPr lang="en-US" altLang="ko-KR" sz="8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3576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937922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수질관리 모니터링 운영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우수함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정책서포터즈의</a:t>
            </a:r>
            <a:r>
              <a:rPr lang="ko-KR" altLang="en-US" dirty="0" smtClean="0"/>
              <a:t> 만족도가 낮은 바 이를 개선할 방안마련이 요구됨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17-1. </a:t>
            </a:r>
            <a:r>
              <a:rPr lang="ko-KR" altLang="en-US" dirty="0" smtClean="0"/>
              <a:t>보건환경연구원 연구부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수질관리 모니터링 운영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85.5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요소만족도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내부고객에 비해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낮은 만족도를 보임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만족도를 개선할 방안 마련이 요구됨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1634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170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250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252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31968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669267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청결하고 편리한 후생복지시설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높은 만족도를 보이나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필요성이 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18. </a:t>
            </a:r>
            <a:r>
              <a:rPr lang="ko-KR" altLang="en-US" dirty="0" err="1" smtClean="0"/>
              <a:t>충남도립대</a:t>
            </a:r>
            <a:r>
              <a:rPr lang="ko-KR" altLang="en-US" dirty="0" smtClean="0"/>
              <a:t> 사무국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청결하고 편리한 후생복지시설 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대비 만족도가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요소만족도가 전체적으로 분과에 비해 점수가 높음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필요성이 분과 대비 점수가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내부고객 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가까이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홍보가 부족하다는 주관식 의견을 종합적으로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도민이 체감하는 정책홍보 수준이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1982518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홍보부족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0894843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250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252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70079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888759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쾌적하고 안전한 교육환경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높고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우수한 바 장점을 지속적으로 강화해 만족도를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18. </a:t>
            </a:r>
            <a:r>
              <a:rPr lang="ko-KR" altLang="en-US" dirty="0" err="1" smtClean="0"/>
              <a:t>충남도립대</a:t>
            </a:r>
            <a:r>
              <a:rPr lang="ko-KR" altLang="en-US" dirty="0" smtClean="0"/>
              <a:t> 사무국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쾌적하고 안전한 교육환경 조성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높은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전반적으로 높은 점수를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장점을 지속적으로 강화해 만족도를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71342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>
                <a:solidFill>
                  <a:schemeClr val="tx1"/>
                </a:solidFill>
                <a:latin typeface="+mn-ea"/>
              </a:rPr>
              <a:t>내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856646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5325070" y="4967362"/>
            <a:ext cx="114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25218" y="4967362"/>
            <a:ext cx="105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내부고</a:t>
            </a:r>
            <a:r>
              <a:rPr lang="ko-KR" altLang="en-US" sz="1000" dirty="0"/>
              <a:t>객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90695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5477453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도민이 체감하는 청렴대책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endParaRPr lang="en-US" altLang="ko-KR" dirty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미흡하게 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19. </a:t>
            </a:r>
            <a:r>
              <a:rPr lang="ko-KR" altLang="en-US" dirty="0" smtClean="0"/>
              <a:t>감사위원회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도민이 체감하는 청렴대책 추진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73.8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점수가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31606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094202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44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97243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고충</a:t>
            </a:r>
            <a:r>
              <a:rPr lang="en-US" altLang="ko-KR" dirty="0"/>
              <a:t>∙</a:t>
            </a:r>
            <a:r>
              <a:rPr lang="ko-KR" altLang="en-US" dirty="0"/>
              <a:t>진정 민원의 공정한 조사 해결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유사한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의견수렴도와</a:t>
            </a:r>
            <a:r>
              <a:rPr lang="ko-KR" altLang="en-US" dirty="0" smtClean="0"/>
              <a:t> 투명성이 미흡한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19. </a:t>
            </a:r>
            <a:r>
              <a:rPr lang="ko-KR" altLang="en-US" dirty="0" smtClean="0"/>
              <a:t>감사위원회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고충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진정 민원의 공정한 조사 해결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전체에 비해 만족도가 낮고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유사한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상대적으로 높게 나타난 것과 대비되어 의견수렴도 및 투명성이 낮은 점수를 받음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투명성에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483419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1276755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98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705295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안전충남 정착을 위한 현장 점검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낮고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홍보성과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이에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19-1. </a:t>
            </a:r>
            <a:r>
              <a:rPr lang="ko-KR" altLang="en-US" dirty="0" smtClean="0"/>
              <a:t>감사과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안전충남 정착을 위한 현장 점검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69.8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 전반적으로 요소만족도에서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정책서포터즈의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평가와 신뢰성이 떨어진다는 주관식 의견을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사업진행 내역에 대한 도민체감이 미약한 것으로 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보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537295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건설사들과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 감리감독 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  <a:p>
            <a:pPr algn="ctr" latinLnBrk="0">
              <a:tabLst>
                <a:tab pos="450850" algn="l"/>
              </a:tabLst>
            </a:pP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신뢰성이 </a:t>
            </a:r>
            <a:r>
              <a:rPr lang="ko-KR" altLang="en-US" sz="1200" i="1" dirty="0">
                <a:solidFill>
                  <a:schemeClr val="tx1"/>
                </a:solidFill>
                <a:latin typeface="+mn-ea"/>
              </a:rPr>
              <a:t>떨어지기 </a:t>
            </a:r>
            <a:r>
              <a:rPr lang="ko-KR" altLang="en-US" sz="1200" i="1" dirty="0" smtClean="0">
                <a:solidFill>
                  <a:schemeClr val="tx1"/>
                </a:solidFill>
                <a:latin typeface="+mn-ea"/>
              </a:rPr>
              <a:t>때문입니다</a:t>
            </a:r>
            <a:r>
              <a:rPr lang="en-US" altLang="ko-KR" sz="1200" i="1" dirty="0" smtClean="0">
                <a:solidFill>
                  <a:schemeClr val="tx1"/>
                </a:solidFill>
                <a:latin typeface="+mn-ea"/>
              </a:rPr>
              <a:t>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011760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35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3086058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사전 예방적 감사 시스템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홍보성과 투명성이 미흡하게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나타난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19-1. </a:t>
            </a:r>
            <a:r>
              <a:rPr lang="ko-KR" altLang="en-US" dirty="0" smtClean="0"/>
              <a:t>감사과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사전 예방적 감사 시스템 구축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73.4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나타난 것과 상반되게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낮은 점수를 받음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홍보성과 투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명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168923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154140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73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4296026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공직자 부정</a:t>
            </a:r>
            <a:r>
              <a:rPr lang="en-US" altLang="ko-KR" dirty="0"/>
              <a:t>∙</a:t>
            </a:r>
            <a:r>
              <a:rPr lang="ko-KR" altLang="en-US" dirty="0"/>
              <a:t>부패</a:t>
            </a:r>
            <a:r>
              <a:rPr lang="en-US" altLang="ko-KR" dirty="0"/>
              <a:t>∙</a:t>
            </a:r>
            <a:r>
              <a:rPr lang="ko-KR" altLang="en-US" dirty="0"/>
              <a:t>부조리 척결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만족도가 현저히 낮은 바</a:t>
            </a:r>
            <a:r>
              <a:rPr lang="en-US" altLang="ko-KR" dirty="0" smtClean="0"/>
              <a:t>,</a:t>
            </a:r>
            <a:r>
              <a:rPr lang="ko-KR" altLang="en-US" dirty="0" smtClean="0"/>
              <a:t> 이에 대한 전반적인</a:t>
            </a:r>
            <a:r>
              <a:rPr lang="en-US" altLang="ko-KR" dirty="0" smtClean="0"/>
              <a:t> </a:t>
            </a:r>
            <a:r>
              <a:rPr lang="ko-KR" altLang="en-US" dirty="0" smtClean="0"/>
              <a:t>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19-2. </a:t>
            </a:r>
            <a:r>
              <a:rPr lang="ko-KR" altLang="en-US" dirty="0" smtClean="0"/>
              <a:t>조사과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공직자 부정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부패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부조리 척결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65.0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현저히 점수가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전반적인 만족도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38365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04015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04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/>
        </p:nvCxnSpPr>
        <p:spPr>
          <a:xfrm flipV="1">
            <a:off x="937762" y="3446343"/>
            <a:ext cx="3297628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24004"/>
              </p:ext>
            </p:extLst>
          </p:nvPr>
        </p:nvGraphicFramePr>
        <p:xfrm>
          <a:off x="864783" y="1964136"/>
          <a:ext cx="3257394" cy="304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불법</a:t>
            </a:r>
            <a:r>
              <a:rPr lang="en-US" altLang="ko-KR" dirty="0"/>
              <a:t>∙</a:t>
            </a:r>
            <a:r>
              <a:rPr lang="ko-KR" altLang="en-US" dirty="0"/>
              <a:t>부조리</a:t>
            </a:r>
            <a:r>
              <a:rPr lang="en-US" altLang="ko-KR" dirty="0"/>
              <a:t> </a:t>
            </a:r>
            <a:r>
              <a:rPr lang="ko-KR" altLang="en-US" dirty="0"/>
              <a:t>관행제거 및 개선과제 발굴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분과 대비 낮게 만족하는 것으로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필요성과 </a:t>
            </a:r>
            <a:r>
              <a:rPr lang="ko-KR" altLang="en-US" dirty="0" err="1" smtClean="0"/>
              <a:t>효과성이</a:t>
            </a:r>
            <a:endParaRPr lang="en-US" altLang="ko-KR" dirty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부진한 바 이에 대한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19-2. </a:t>
            </a:r>
            <a:r>
              <a:rPr lang="ko-KR" altLang="en-US" dirty="0" smtClean="0"/>
              <a:t>조사과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불법</a:t>
            </a:r>
            <a:r>
              <a:rPr lang="en-US" altLang="ko-KR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부조리</a:t>
            </a:r>
            <a:r>
              <a:rPr lang="en-US" altLang="ko-KR" dirty="0" smtClean="0"/>
              <a:t> </a:t>
            </a:r>
            <a:r>
              <a:rPr lang="ko-KR" altLang="en-US" dirty="0" smtClean="0"/>
              <a:t>관행제거 및 개선과제 발굴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406668"/>
            <a:ext cx="8999787" cy="10746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 및 분과 대비 만족도가 낮은 것으로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전체적으로 분과에 비해 점수가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 대비 점수가 낮음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성과 효과성에 대한 개선이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3320" y="142443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</a:t>
            </a:r>
            <a:r>
              <a:rPr lang="en-US" altLang="ko-KR" sz="1200" u="sng" dirty="0" smtClean="0"/>
              <a:t>/</a:t>
            </a:r>
            <a:r>
              <a:rPr lang="ko-KR" altLang="en-US" sz="1200" u="sng" dirty="0" smtClean="0"/>
              <a:t>분과 대비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91659" y="1413570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graphicFrame>
        <p:nvGraphicFramePr>
          <p:cNvPr id="4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674680"/>
              </p:ext>
            </p:extLst>
          </p:nvPr>
        </p:nvGraphicFramePr>
        <p:xfrm>
          <a:off x="4376142" y="1719423"/>
          <a:ext cx="5111355" cy="171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6536382" y="4005858"/>
            <a:ext cx="2951115" cy="1336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tabLst>
                <a:tab pos="450850" algn="l"/>
              </a:tabLst>
            </a:pPr>
            <a:r>
              <a:rPr lang="ko-KR" altLang="en-US" sz="1200" i="1" dirty="0" err="1" smtClean="0">
                <a:solidFill>
                  <a:schemeClr val="tx1"/>
                </a:solidFill>
                <a:latin typeface="+mn-ea"/>
              </a:rPr>
              <a:t>내용없음</a:t>
            </a:r>
            <a:endParaRPr lang="en-US" altLang="ko-KR" sz="120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07177" y="358484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불만족 원인에 대한 주관식 응답 中</a:t>
            </a:r>
            <a:endParaRPr lang="ko-KR" altLang="en-US" sz="1200" u="sng" dirty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461058"/>
              </p:ext>
            </p:extLst>
          </p:nvPr>
        </p:nvGraphicFramePr>
        <p:xfrm>
          <a:off x="4376142" y="4005858"/>
          <a:ext cx="1973082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90575" y="3584843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유형별 총점 비교</a:t>
            </a:r>
            <a:endParaRPr lang="ko-KR" altLang="en-US" sz="1200" u="sng" dirty="0"/>
          </a:p>
        </p:txBody>
      </p:sp>
      <p:sp>
        <p:nvSpPr>
          <p:cNvPr id="54" name="TextBox 53"/>
          <p:cNvSpPr txBox="1"/>
          <p:nvPr/>
        </p:nvSpPr>
        <p:spPr>
          <a:xfrm>
            <a:off x="4755727" y="4947479"/>
            <a:ext cx="118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정책서포터</a:t>
            </a:r>
            <a:r>
              <a:rPr lang="ko-KR" altLang="en-US" sz="1000" dirty="0" err="1"/>
              <a:t>즈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3320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전체</a:t>
            </a:r>
            <a:endParaRPr lang="ko-KR" alt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2115741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분과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224014" y="4941962"/>
            <a:ext cx="755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과제</a:t>
            </a:r>
            <a:endParaRPr lang="ko-KR" alt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143619" y="4808979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보통</a:t>
            </a:r>
            <a:endParaRPr lang="ko-KR" alt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3619" y="3307844"/>
            <a:ext cx="805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3619" y="1773610"/>
            <a:ext cx="805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/>
              <a:t>매우</a:t>
            </a:r>
            <a:endParaRPr lang="en-US" altLang="ko-KR" sz="1200" b="1" dirty="0" smtClean="0"/>
          </a:p>
          <a:p>
            <a:pPr algn="r"/>
            <a:r>
              <a:rPr lang="ko-KR" altLang="en-US" sz="1200" b="1" dirty="0" smtClean="0"/>
              <a:t>만족</a:t>
            </a:r>
            <a:endParaRPr lang="ko-KR" altLang="en-US" sz="1200" b="1" dirty="0"/>
          </a:p>
        </p:txBody>
      </p:sp>
      <p:cxnSp>
        <p:nvCxnSpPr>
          <p:cNvPr id="11" name="직선 연결선 10"/>
          <p:cNvCxnSpPr>
            <a:endCxn id="23" idx="3"/>
          </p:cNvCxnSpPr>
          <p:nvPr/>
        </p:nvCxnSpPr>
        <p:spPr>
          <a:xfrm>
            <a:off x="949337" y="2004442"/>
            <a:ext cx="0" cy="2943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03734" y="3639374"/>
            <a:ext cx="0" cy="11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flipV="1">
            <a:off x="703734" y="2167909"/>
            <a:ext cx="0" cy="1151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256584" cy="347787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rgbClr val="D9D9D9"/>
                </a:solidFill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 smtClean="0">
              <a:solidFill>
                <a:srgbClr val="D9D9D9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세부 </a:t>
            </a:r>
            <a:r>
              <a:rPr lang="ko-KR" altLang="en-US" sz="2000" dirty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조사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결과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APPENDIX</a:t>
            </a:r>
          </a:p>
          <a:p>
            <a:pPr marL="914413" lvl="1" indent="-457200" fontAlgn="ctr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조사대상과제 및 총점</a:t>
            </a:r>
            <a:endParaRPr lang="en-US" altLang="ko-KR" sz="1600" dirty="0" smtClean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16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주관식 응답</a:t>
            </a:r>
            <a:endParaRPr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763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조사대상과제 및 총점</a:t>
            </a:r>
            <a:r>
              <a:rPr lang="en-US" altLang="ko-KR" dirty="0" smtClean="0"/>
              <a:t>(1/4)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조사 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167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개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과제 및 과제별 총점은 다음과 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253760"/>
              </p:ext>
            </p:extLst>
          </p:nvPr>
        </p:nvGraphicFramePr>
        <p:xfrm>
          <a:off x="415702" y="1125538"/>
          <a:ext cx="4284408" cy="50875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310703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융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‧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복합 기획홍보를 통한 언론 홍보강화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온라인을 통한 도민의 도정참여 기회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경력단절여성에 양질의 일자리 연계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청소년의 안전하고 건강한 성장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82.52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연안 및 하구생태복원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84.92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정부예산 확보 전략적 추진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체계적 정책관리를 통한 과제누수 제로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담론 및 역제안 과제 반영을 통한 국가정책 선도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시군 재정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재배분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기준 마련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도민참여예산제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운영 성과 제고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73.83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직원이 행복하게 일하는 조직문화 개선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충남형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공공기관 혁신모델 개발 및 실행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지역과 상생하는 교육협력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평생교육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개년 계획 관리∙실행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금강비전 시행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84.49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16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지역행복생활권 선도사업 추진 및 시행전략 마련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정책∙입법동향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적시성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있게 수집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전파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82.58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수도권 인적 네트워크 구축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소통 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충남경제비전 수립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73.40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20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충남형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지역 에너지정책 실현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전기요금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차등제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개편 정부 건의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70.53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지속가능한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사회적경제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육성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91642"/>
              </p:ext>
            </p:extLst>
          </p:nvPr>
        </p:nvGraphicFramePr>
        <p:xfrm>
          <a:off x="4915763" y="1125538"/>
          <a:ext cx="4464867" cy="50875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491162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일자리지원서비스 및 청년고용률 향상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미래수요와 환경을 고려한 산업입지 공급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상생산업단지 조성사업 추진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지역과 상생하는 중소기업 육성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중소기업 수출역량 제고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84.98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지역산업</a:t>
                      </a:r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주력∙전통∙협력권</a:t>
                      </a:r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육성지원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환황해권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디스플레이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메가클러스터</a:t>
                      </a:r>
                      <a:endParaRPr lang="ko-KR" alt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78.53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에너지이용 합리화 및 복지실현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신재생에너지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보급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안전의식 제고를 위한 교육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홍보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민방위경보 발령체계 유지 및 운영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홍수에 안전한 자연형 지방하천 정비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73.75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자연재난에 안전한 충청남도 실현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충남형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동네자치 심화∙확산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정체성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통일성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커뮤니티 기능을 갖춘 청사 조성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열심히 일 할 수 있는 후생복지 시책 추진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모두가 행복한 인권충남 구현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참여형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자원봉사 공동체 조성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갈등예방 및 조정기능 강화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안정적인 도정운영 지원을 위한 지방세수 확보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72.19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충남형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행정정보시스템 활용제고를 통한 소통･협업 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84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조사대상과제 및 총점</a:t>
            </a:r>
            <a:r>
              <a:rPr lang="en-US" altLang="ko-KR" dirty="0" smtClean="0"/>
              <a:t>(2/4)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조사 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167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개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과제 및 과제별 총점은 다음과 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437280"/>
              </p:ext>
            </p:extLst>
          </p:nvPr>
        </p:nvGraphicFramePr>
        <p:xfrm>
          <a:off x="415702" y="1125538"/>
          <a:ext cx="4284408" cy="5325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310703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정보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취약계증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지역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해소를 위한 정보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향상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73.15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도민 문화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향유권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신장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문화시설 확충 및 이용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문화재 보수정비사업 추진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스포츠 참여 확대를 통한 도민의 행복할 권리 보장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관광분야 종사자 환대서비스 역량강화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67.11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내실있는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지역축제아카데미 운영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'16</a:t>
                      </a:r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년 전국체전 및 전국장애인체전 기본 틀 마련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82.05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'16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년 전국체전 및 전국장애인체전 경기장 완벽한 시설확충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관람객 만족을 위한 프로그램 운영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농업인 중심의 로컬푸드 시스템 구축</a:t>
                      </a:r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학교급식 중심</a:t>
                      </a:r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농협과 함께하는 지역혁신모델구축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두레기업 창업 및 자립화 지원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도시민 농촌체험기회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산지조직화 및 충남오감 매출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85.90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인터넷 쇼핑몰 농사랑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입점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매출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로컬푸드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참여 농가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88.85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무농약이상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인증비율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용∙배수로 구조물화 증가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(48.7%)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로 수혜 농민 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도민만족도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향상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82.01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실속형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농업생산 기반시설 설치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기계화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경작로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확포장사업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소비자에게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사랑받는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 명품브랜드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"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토바우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"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육성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72.88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304295"/>
              </p:ext>
            </p:extLst>
          </p:nvPr>
        </p:nvGraphicFramePr>
        <p:xfrm>
          <a:off x="4915763" y="1125538"/>
          <a:ext cx="4464867" cy="4968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491162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자연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친화형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가축분뇨 처리 및 이용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선진 방역체계 확립을 통한 가축전염병 예방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조류인플루엔자 정밀검사기관 지정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활성화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69.85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한우수정란 생산･공급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78.30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행복경로당 및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공동생활제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지방의료원 경영개선 및 공공의료 서비스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82.95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어르신 소득확대 및 여가생활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70.70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안전하고 투명한 보육환경 조성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복지취약계층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나눔문화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확산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73.77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아동이 행복한 세상 만들기 추진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장애인 연금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수급률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향상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72.75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장애인 자립증진 기반 구축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전염병 예방관리 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만성질환자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관리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식중독 환자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20%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감소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84.82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나트륨 줄이기 실천음식점 육성 등 위생업소 수준향상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72.70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녹색생활 실천마을 조성 등 온실가스 감축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82.99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환경교육 활성화 기반강화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85.06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석면피해자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힐링캠프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운영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72.04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주민과 함께하는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도랑살리기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운동 추진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전문임업인 육성을 통한 임산물 생산 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22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조사대상과제 및 총점</a:t>
            </a:r>
            <a:r>
              <a:rPr lang="en-US" altLang="ko-KR" dirty="0" smtClean="0"/>
              <a:t>(3/4)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조사 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167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개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과제 및 과제별 총점은 다음과 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559771"/>
              </p:ext>
            </p:extLst>
          </p:nvPr>
        </p:nvGraphicFramePr>
        <p:xfrm>
          <a:off x="415702" y="1125538"/>
          <a:ext cx="4284408" cy="50875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310703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산림휴양시설 서비스 향상 증진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휴양림 이용객 유치 확대방안 마련 추진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환 황해권 서해안시대 입체적 교통망 조기 구축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호남고속도로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(KTX)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공주역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활성화 방안 마련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지역건설산업 활성화 및 하도급문화 개선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72.86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내포 문화 개발로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서해안권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균형발전 촉진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72.11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행복한 충남 주거복지 실현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78.50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명품충남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행복디자인 통합체계 구축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안전하고 편리한 도로환경 조성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도로명주소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활용도 제고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차원 공간정보 이용률 제고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72.85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지역 건설업체 동반성장 추진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건설현장 부패유발 요인 근원적 예방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환황해권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시대를 주도할 서해안비전 구현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대 특화항만 활성화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86.96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서해안 해양레저 활성화 기반조성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78.17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처음부터 끝까지 해양쓰레기 줄이기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항만이용 안전성 확보를 위한 항만순찰선 건조사업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88.45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홍보마케팅의 세계화를 통한 도 항만의 국내외 인지도 제고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대 명품수산물 집중육성과 생산기반 확충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“착한 어업”자율관리 어업공동체 운영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560715"/>
              </p:ext>
            </p:extLst>
          </p:nvPr>
        </p:nvGraphicFramePr>
        <p:xfrm>
          <a:off x="4915763" y="1125538"/>
          <a:ext cx="4464867" cy="4968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491162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유류피해 극복 기념관 설립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63.81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유류피해지역 복원 및 활력화 사업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지역 토산어종 생산∙방류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80.91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내수면 특산품종 산업화를 위한 양식기술 정립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수요자 중심 어업인 평생 교육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미래 선도 어업인 육성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내포신도시 성장동력 확보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78.29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내포신도시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특성화사업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추진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72.79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내포신도시 광역교통망 확충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내포신도시 기반시설 확충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응급환자 구급서비스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골든타임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확보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85.87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현장중심의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소방력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보강 및 재난예보서비스 제공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84.03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현장활동대원 공사상자 감소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화재 초기대응 역량 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의용소방대 활동 역량 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육상 및 항공 긴급구조 대응능력 제고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고품질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119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신고접수 서비스 제공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효율적인 재난현장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 주요작물의 우량품종 개발 및 보급확대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84.83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농어업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지도자 육성 및 농업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농촌 가치 확산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소통과 화합으로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참좋은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직장 모델 구축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22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조사대상과제 및 총점</a:t>
            </a:r>
            <a:r>
              <a:rPr lang="en-US" altLang="ko-KR" dirty="0" smtClean="0"/>
              <a:t>(4/4)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조사 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167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개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과제 및 과제별 총점은 다음과 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134395"/>
              </p:ext>
            </p:extLst>
          </p:nvPr>
        </p:nvGraphicFramePr>
        <p:xfrm>
          <a:off x="415702" y="1125538"/>
          <a:ext cx="4284408" cy="4968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310703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밝고 맑은 청렴한 공직문화 조성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지역 특화작목 현장 실용화 기술 개발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충남쌀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품질고급화 기술개발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보급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버섯 신품종 확대보급 및 배지비용 절감기술개발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89.39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 지역적응 식량작물 우량종자 생산보급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86.05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원예작물 병해충 방제기술 개발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78.98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환경친화형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해충관리 기술개발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기후변화대응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신소득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아열대 작목 개발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87.15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원예 현장 적응 실용화 기술개발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82.92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고품질 원예작물 안전생산 기술보급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82.08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조사료 자급률 향상 및 축사환경 개선 기술보급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67.41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농촌자원의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차산업화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4-H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대학ㆍ농업인대학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운영으로 농업인 역량강화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농업인 과학영농실천 및 경영역량 향상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4-H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회원 안정적 영농정착지원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농산물 가공사업장 애로해결 지원 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69.94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안전하고 건강한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농작업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환경 조성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최고 수준의 전문농업경영인 육성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78.22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귀농ㆍ귀촌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안정정착 지원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74.37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순도높은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식량작물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벼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콩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맥류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원종생산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우량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잠종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생산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86.11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59002"/>
              </p:ext>
            </p:extLst>
          </p:nvPr>
        </p:nvGraphicFramePr>
        <p:xfrm>
          <a:off x="4915763" y="1125538"/>
          <a:ext cx="4464867" cy="47427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491162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도정 핵심과제 교육 특화 운영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77.79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충남형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역량교육 체계 구축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체계적인 편의시설 관리로 활용도 향상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78.84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교육환경 최적화를 통한 교육생 편의도모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공무원 역량강화 및 맞춤형교육생 선발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78.07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교육성취도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만족도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평가로 교육효과제고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도민과 함께하는 사이버교육 운영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75.91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과정별 맞춤형 교육운영 실현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84.07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농수식품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안전성 검사 확대로 안심 먹거리 제공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깨끗한 대기 안전한 생활환경 조성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79.97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감염병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 예방을 위한 모니터링 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81.14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수질관리 모니터링 운영 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85.48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청결하고 편리한 후생복지시설 운영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쾌적하고 안전한 교육환경 조성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83.64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도민이 체감하는 청렴대책 추진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73.78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고충∙진정민원의 공정한 조사 해결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76.29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안전충남 정착을 위한 현장 점검 강화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69.78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사전 예방적 감사시스템 구축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73.42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공직자 부정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부패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부조리 척결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65.02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불법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부조리 관행제거 및 개선과제 발굴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73.98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22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주관식 응답</a:t>
            </a:r>
            <a:r>
              <a:rPr lang="en-US" altLang="ko-KR" dirty="0" smtClean="0"/>
              <a:t>(1/9)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과제별 주관식 응답은 다음과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03628"/>
              </p:ext>
            </p:extLst>
          </p:nvPr>
        </p:nvGraphicFramePr>
        <p:xfrm>
          <a:off x="415702" y="1125538"/>
          <a:ext cx="9073008" cy="50814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  <a:gridCol w="5832648"/>
              </a:tblGrid>
              <a:tr h="432048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주관식 응답 내용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+mn-ea"/>
                          <a:ea typeface="+mn-ea"/>
                        </a:rPr>
                        <a:t>융</a:t>
                      </a:r>
                      <a:r>
                        <a:rPr lang="en-US" altLang="ko-KR" sz="1100" u="none" strike="noStrike" dirty="0">
                          <a:effectLst/>
                          <a:latin typeface="+mn-ea"/>
                          <a:ea typeface="+mn-ea"/>
                        </a:rPr>
                        <a:t>‧</a:t>
                      </a:r>
                      <a:r>
                        <a:rPr lang="ko-KR" altLang="en-US" sz="1100" u="none" strike="noStrike" dirty="0">
                          <a:effectLst/>
                          <a:latin typeface="+mn-ea"/>
                          <a:ea typeface="+mn-ea"/>
                        </a:rPr>
                        <a:t>복합 기획홍보를 통한 언론 홍보강화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이런 정책의 정보를 얻기 힘들다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+mn-ea"/>
                          <a:ea typeface="+mn-ea"/>
                        </a:rPr>
                        <a:t>경력단절여성에 양질의 일자리 </a:t>
                      </a:r>
                      <a:r>
                        <a:rPr lang="ko-KR" altLang="en-US" sz="1100" u="none" strike="noStrike" dirty="0" smtClean="0">
                          <a:effectLst/>
                          <a:latin typeface="+mn-ea"/>
                          <a:ea typeface="+mn-ea"/>
                        </a:rPr>
                        <a:t>연계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일반인들이 정보를 접할 수 있는 통로가 부족함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공주시의 경우 직업훈련교육의 전문성이 없고 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훈련 후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훈련직종으로의 연계가 </a:t>
                      </a:r>
                      <a:r>
                        <a:rPr lang="ko-KR" altLang="en-US" sz="1000" u="none" strike="noStrike" dirty="0" err="1">
                          <a:effectLst/>
                          <a:latin typeface="+mn-ea"/>
                          <a:ea typeface="+mn-ea"/>
                        </a:rPr>
                        <a:t>안된다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일자리도 </a:t>
                      </a:r>
                      <a:r>
                        <a:rPr lang="ko-KR" altLang="en-US" sz="1000" u="none" strike="noStrike" dirty="0" err="1">
                          <a:effectLst/>
                          <a:latin typeface="+mn-ea"/>
                          <a:ea typeface="+mn-ea"/>
                        </a:rPr>
                        <a:t>별로없고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 연계해주는 회사도 거의 비슷하다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고용센터나 시청일자리소개 만으로도 충분해 없어도 될 기관이라고 생각한다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정말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세금이 아깝다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정보부족도 있고 경력단절 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여성에 대한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인식도 매우 부족하고 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교육 또한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현실적이지 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못한 것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같다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+mn-ea"/>
                          <a:ea typeface="+mn-ea"/>
                        </a:rPr>
                        <a:t>연안 및 하구생태복원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전혀 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나와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동떨어져 있다  풀도 많고 관리 자체가 전혀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+mn-ea"/>
                          <a:ea typeface="+mn-ea"/>
                        </a:rPr>
                        <a:t>되고있지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않다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5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+mn-ea"/>
                          <a:ea typeface="+mn-ea"/>
                        </a:rPr>
                        <a:t>체계적 정책관리를 통한 과제누수 </a:t>
                      </a:r>
                      <a:r>
                        <a:rPr lang="ko-KR" altLang="en-US" sz="1100" u="none" strike="noStrike" dirty="0" smtClean="0">
                          <a:effectLst/>
                          <a:latin typeface="+mn-ea"/>
                          <a:ea typeface="+mn-ea"/>
                        </a:rPr>
                        <a:t>제로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시스템 운영 성과 대비 투입되는 행정력 과다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성과평가 시스템 완성도 결여 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직무성과 평가에  대한 보편적  평가기준 설정 자체가 제한되는 정책과제임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작성이 편한 항목만 과제로 선정하여  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평가의 효율성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지하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너무 평가가 과다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감사합니다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담론 및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역제안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과제 반영을 통한 국가정책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선도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 제안의 구체화가 매우 미약하다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머리만 그럴듯하고 다리와 꼬리는 사라지는 듯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!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실제 지역민이 느끼는 영향은 다리와 꼬리에 있다는 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....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알았으면 한다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충남도 각 분야 정책위원회가 구성되어있는데 또 다른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일부단체가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주관이되는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포럼을 구성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환경분야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주관단체들의 단체장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사무처장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국장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등이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같은 단체에서도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명이 구성 되는 등  일부 단체로 구성하여 포럼이라는 명칭이 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맞지 않으며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 명칭은 주관되는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단체이름인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포럼이라 하여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충남도는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명칭으로 사용하지 말아야 한다고 개인적으로 생각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충남도 전체도민의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다양한 구성과 계층의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거버넌스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합치에 어긋나는 결과가 도출 되고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있으며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현재  각 계층으로 구성 된 환경정책위원회를 환경현안문제 등 충남도의 환경변화 및 국가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지구 환경문제가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충남도에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영향 미칠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 있는 미래환경 등  형식적 정기회의가 아닌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실무적 정책위원회가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될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 있는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운영으로 일원화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시키고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몇 번 회의를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정해진 짧은 시간의 토론만 하는 방법도 개선필요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위원장 구성도 도 정책위원장이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임명하지 말고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각분야 위원회에 일임하는 것이 협업공유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수평적권리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시대에 따라갈 수 있다 사료 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-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시군 재정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재배분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기준 마련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시군에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재정부담 우려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85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주관식 응답</a:t>
            </a:r>
            <a:r>
              <a:rPr lang="en-US" altLang="ko-KR" dirty="0" smtClean="0"/>
              <a:t>(2/9)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과제별 주관식 응답은 다음과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131336"/>
              </p:ext>
            </p:extLst>
          </p:nvPr>
        </p:nvGraphicFramePr>
        <p:xfrm>
          <a:off x="415702" y="1125538"/>
          <a:ext cx="9073008" cy="5404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  <a:gridCol w="5832648"/>
              </a:tblGrid>
              <a:tr h="432048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주관식 응답 내용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도민참여예산제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운영 성과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제고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참여예산제는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지역참여예산위원이 있어 각 지역에서 지역민들의 의견을 수렴하여야 함에도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충남도는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도에만 주민참여예산위원회가 있으며 그들이 직접 주민의 의사를 물어오라는 식이다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따라서 각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기초지자체별로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지역참여예산위원회를 만들고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지역축제 등에서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도에 건의할 사항의 우선순위를 매겨서 올리도록 하여야 한다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여전히 형식적 운영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참여위원들을 행정의 필요에 의해 동원의 대상으로 여기고 본래 제도의 활성화를 위한 노력이 미비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지나치게 형식적이고 서두르는 감이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참여예산제는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긴 주기를 가지고 체계적으로 진행되어야 한다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직원이 행복하게 일하는 조직문화 개선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일줄이는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혁신이 아닌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필요 없는 일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만드는 혁신으로 추진 문제점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충남형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공공기관 혁신모델 개발 및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출연출자기관에 대한 정확한 의견수렴 미흡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출연출자기관의 정확한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성격 및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업무형태 파악 불충분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다양한 의견을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들을 수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있는 열린 마음 자세 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각 기관별로 사정과 상황이 있는데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일괄적인 통폐합 및 물리적 기준 맞춤으로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혼선이 심해지고 있다고 생각됨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혜택 대상과는 거리가 있음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지역과 상생하는 교육협력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적극적인 홍보가 미흡하다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평생교육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개년 계획 관리∙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교육은 실생활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필요에의한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교육이 필요합니다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저희 중부대학교 고양캠퍼스 관련 문제에 대해 정말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실망스러웠습니다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충청남도 주민은 아니지만 고양캠퍼스를 새로 만들 예산과 수고를 충분히 가지고 계셨다면 지금의 금산 캠퍼스에 더 보태주시지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....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금산 캠퍼스가 시들시들해져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부실대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명단에 오르기까지 만든 이 지경에 무엇이 중요한지 모르시는 것 같습니다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금강비전 시행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대강사업과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관련지어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생각하는건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제 착오인지요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지역행복생활권 선도사업 추진 및 시행전략 마련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생활권사업이라는 정책이 현실과의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불부합하는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측면이 있음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충남경제비전 수립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대중적 저변확대가 안되어 일반 시민들이 잘 알지 못하기 때문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지속가능한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사회적경제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육성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가시적인 결과가 나타나지 않고 있으며 정책 내용도 홍보되지 않고 있음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법 자체의 모순으로 실질적인 효과를 내기 불가능함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93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주관식 응답</a:t>
            </a:r>
            <a:r>
              <a:rPr lang="en-US" altLang="ko-KR" dirty="0" smtClean="0"/>
              <a:t>(3/9)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과제별 주관식 응답은 다음과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758472"/>
              </p:ext>
            </p:extLst>
          </p:nvPr>
        </p:nvGraphicFramePr>
        <p:xfrm>
          <a:off x="415702" y="1125538"/>
          <a:ext cx="9073008" cy="48710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  <a:gridCol w="5832648"/>
              </a:tblGrid>
              <a:tr h="432048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주관식 응답 내용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일자리지원서비스 및 청년고용률 향상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낮은 지원금액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미래수요와 환경을 고려한 산업입지 공급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미착공산단에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대한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사업시행자측의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미시행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사유를 평가할 수 있는 명확한 기준 마련 필요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법적 기준에 따른 일반적 기준에 따라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해제시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토지주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등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차 피해자 발생 우려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에너지이용 합리화 및 복지실현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안전의식 제고를 위한 교육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홍보미흡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정책홍보 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정체성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통일성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커뮤니티 기능을 갖춘 청사 조성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공간구성에 대한 다양한 의견수렴 기회 제공이 아쉽습니다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5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열심히 일 할 수 있는 후생복지 시책 추진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실질적인 혜택 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수혜대상자의 의견이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반영되지 않음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구호에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그칠 뿐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현실과는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동떨어진게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대부분임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죄송합니다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갈등예방 및 조정기능 강화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우리 시에서 일어나는 일이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아니라서 잘 모르겠어요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도움이 없음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투명성이 겉돌고 형식적이다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제대로 된 정보를 공개하지 않는다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충남도의 행정은 매우 형식적이다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충남형 행정정보시스템 활용제고를 통한 소통･협업 강화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현실과 동떨어진 정책이 많음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정보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취약계증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해소를 위한 정보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접근성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향상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pc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보급정책에 대하여 제가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아는 바가 없어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평가를 재대로 하지 못하였습니다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이런 사업이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있는지도 잘 몰랐고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현재 몇 개가 어디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읍면에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지급되었다 라는 게 없음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컴퓨터가 너무 오래된 것이 맘에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안듭니다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63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주관식 응답</a:t>
            </a:r>
            <a:r>
              <a:rPr lang="en-US" altLang="ko-KR" dirty="0" smtClean="0"/>
              <a:t>(4/9)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과제별 주관식 응답은 다음과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396529"/>
              </p:ext>
            </p:extLst>
          </p:nvPr>
        </p:nvGraphicFramePr>
        <p:xfrm>
          <a:off x="415702" y="1125538"/>
          <a:ext cx="9073008" cy="517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  <a:gridCol w="5832648"/>
              </a:tblGrid>
              <a:tr h="432048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주관식 응답 내용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도민 문화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향유권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신장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자연스럽게 수요를 늘리는 방법이 필요합니다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정책이 너무 인위적입니다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현재 충남의 젊은 친구들은 무엇이 우리 충청도 색깔을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모르는 거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같습니다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물론 저도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그렇구요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도민의 문화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향유권을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위해서는 먼저 우리 충청도의 문화를 먼저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알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수있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게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교육을 하든 홍보를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해주는 것이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먼저라고 생각합니다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문화시설 확충 및 이용 확대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 부족으로 연계가 제대로 이루어지지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않는 것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같다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스포츠 참여 확대를 통한 도민의 행복할 권리 보장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홍보부족으로 인한 직접적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해택을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받지 못했습니다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관광분야 종사자 환대서비스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역량강화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식당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관광지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이용시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정해진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메뉴얼이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아니고  가격이나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용도 등이 자주 변경되고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있어 불편하다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홍보부족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교육부족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도민의 관심부족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내실있는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지역축제아카데미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운영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시군 형편상 주말 또는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금요일을 이용한 교육참여가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쉽지가 않았다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또한 축제교육은 집합교육을 통한교육으로 이루어져야 실효성이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클것으로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생각하고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매주 또는 월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1 2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회교육과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미출석등으로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인한 공백으로 교육흥미를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잃어버렸기 때문이다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가장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중요한것은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교육발령이 아닌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출장으로 인한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업무공백이 타 직원들에게 불신감이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들지 않을까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조심스러웠다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잘 모르고 있음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 미흡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'16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 전국체전 및 전국장애인체전 기본 틀 마련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장애인체전에 대한 관심과 개회식 장소 선정에 대한 유관기관 간 논의와 협조체제가 잘 이루어지고 있지 않다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농협과 함께하는 지역혁신모델구축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현재 농사를 짓고 있지만 처음 들어 보는 정책이었습니다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홍보가 많이 부족해 보입니다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두레기업 창업 및 자립화 지원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컨설팅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모니터링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코칭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 현장의 의견이 반영되지 않고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결과물을 내 놓기 위한 이상적인 말만 보기 좋게 나열하는 일 이 많음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두레기업 추진 및 운영자 대부분 농촌의 고령자들로 경영능력이 현저히 떨어지며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추진주체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초기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추진자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부재 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경영난 및 주민간 갈등 발생이 우려됨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또한 지원액수가 상당히 높아 추진주체들의 능력 이상 사업계획 작성 등 향후 농촌의 골칫거리로 전락할 가능성이 다분하다고 생각되며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 사업은 신규 지원 보다는 기 지원업체의 사후관리 지원 등에 중점 지원하여야 할 것이라 생각함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인터넷 쇼핑몰 농사랑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입점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매출 확대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아직 소농들이 잘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이해하지못한다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홍보가 더 필요한 것 같다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무농약이상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인증비율 확대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노동력부족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소비자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인증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실례도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떨어짐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10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주관식 응답</a:t>
            </a:r>
            <a:r>
              <a:rPr lang="en-US" altLang="ko-KR" dirty="0" smtClean="0"/>
              <a:t>(5/9)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과제별 주관식 응답은 다음과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530557"/>
              </p:ext>
            </p:extLst>
          </p:nvPr>
        </p:nvGraphicFramePr>
        <p:xfrm>
          <a:off x="415702" y="1125538"/>
          <a:ext cx="9073008" cy="52238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  <a:gridCol w="5832648"/>
              </a:tblGrid>
              <a:tr h="432048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주관식 응답 내용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용∙배수로 구조물화 증가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(48.7%)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 수혜 농민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도민만족도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향상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시설부족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실속형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농업생산 기반시설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설치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기계화 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경작로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확포장사업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현재까지 한가지도 시행되지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않고 있음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자연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친화형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가축분뇨 처리 및 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농민한테 간접적인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도움 많이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된다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선진 방역체계 확립을 통한 가축전염병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예방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물백신으로  세상 어느 누가 정부를 신뢰할수있을까요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!!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현실적 괴리감이 큽니다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한우수정란 생산･공급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행복경로당 및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공동생활제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확대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공동생활의집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수혜대상자 자격 부적격으로 마을어르신들의 분쟁거리발생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어르신 소득확대 및 여가생활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자서전 사업은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필요없다고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생각됨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어르신 소득확대는  한정 되어있어서 별  의미가  없습니다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ᆢ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서민을 위한 것이  아닌 가진 분들의  자리가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될 것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같아요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안전하고 투명한 보육환경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정책에 대한 불만족보다는 부족한 예산으로 인해 보육 현장에서의 보육교직원의 직무능력에 어려움이 있습니다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다양한 측면에서 평등한 복지가 실현되어야 할 것 같습니다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동전의 양면처럼 수혜자와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수혜받지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못한 자 와의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차이가 크게 나지 않도록 양면을 골고루 배려하는 정책이 되길 바랍니다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복지취약계층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나눔문화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확산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 확대에 급급하기 보단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지금 현재 잘 진행되는 사업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대기자가 너무 많아 많은 사람들이 혜택 받지 못하는 사업에 좀 집중해줬음 좋겠음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사업비를 사업 시작 해당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년월에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전부 소진하기보다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분기별 나눠서 계속적으로 대상자들에게 기회들이 돌아갔음 좋겠음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제공인력에 대한 자격 기준을 좀 더 강화시켜 무분별한 양적인 서비스 제공의 남발에 대한 이용자에게 질적인 서비스가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제공되었으면함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아동이 행복한 세상 만들기 추진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학교 끝나면 좀 있는 집 아이들은 학원으로 과외로 빠져 나가고 형편이 어려운 아이들이 가는 곳으로 인식이 되어 있어서 형편성에 어긋나는 정책인 듯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장애인 연금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수급률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향상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연령별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가족구성원별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경제상에 맞게 다양한 지급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차별책이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필요하다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945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주관식 응답</a:t>
            </a:r>
            <a:r>
              <a:rPr lang="en-US" altLang="ko-KR" dirty="0" smtClean="0"/>
              <a:t>(6/9)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과제별 주관식 응답은 다음과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595272"/>
              </p:ext>
            </p:extLst>
          </p:nvPr>
        </p:nvGraphicFramePr>
        <p:xfrm>
          <a:off x="415702" y="1125538"/>
          <a:ext cx="9073008" cy="50867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  <a:gridCol w="5832648"/>
              </a:tblGrid>
              <a:tr h="432048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주관식 응답 내용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전염병 예방관리 강화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피부에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와닿지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않다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아직 정책에 해당하지 않아서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만성질환자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관리 확대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주변에 시설이 별로없다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나트륨 줄이기 실천음식점 육성 등 위생업소 수준향상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아직 나트륨의 과다사용과 해로운 점의 인지를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못하는 것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같다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지켜지는 음식점을 별로 보지 못했다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녹색생활 실천마을 조성 등 온실가스 감축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충남은 이미 충분히 푸르다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석면피해자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힐링캠프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운영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힐링캠프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운영에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대하여 들어보지도 못했고 도정이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이에 대한 운영을 한다는데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신뢰하지도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못한다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또한 사전 석면산업과 사회일반의 석면사용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견제에대한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정책을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하고있다는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내용 또한 접해본 적도 없다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다만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스레트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철거에 대한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일부지원이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있다는 애긴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들었지만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 사업이 지극히 미미하여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주변에서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많은 애로를 느끼고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있는 줄 안다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전문임업인 육성을 통한 임산물 생산 확대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실질적인 혜택이 일부 임업인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장급이나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임원들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 임원들에게 편중되는 경향이 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 황해권 서해안시대 입체적 교통망 조기 구축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수도권 및 전국을 연결하는 관광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인프라망구축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지역건설산업 활성화 및 하도급문화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개선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 홍보의 부재로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발빠른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업체에게만 집중되고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있는 것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같다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주계약자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입찰방식은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원도급이나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하도급업체에게 양쪽모두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득이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안되는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방식임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첫째로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 미만 분할 발주는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분할시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상위 업체 독식으로 이어지는 폐단으로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이어질 것이다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오히려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분할하지 말고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억이상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충남의무 공사로 발주해 지역업체에 공평한 참여기회를 줘야 한다 사료된다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둘째는  농협발주공사 충남의무 발주는 좋으나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실적사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개사로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참여사에는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크게 와 닿지 않는다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실적으로 발주하지 않고 일반공사로 발주를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하지않은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점이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아쉽다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셋째 하도급  정책은 너무 원도급사만을  감시하는  시스템으로 원도급사 보호를 위한  정책도 반드시 필요하다 사료됩니다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내포 문화 개발로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서해안권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균형발전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촉진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제가 잘 모르는 내용입니다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특성에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꼭 맞는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사업을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해야하고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생신성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있는 사업을 해야 국가 발전을 하는데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적절치 않다고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본다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명품충남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행복디자인 통합체계 구축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주민과 행정 담당자 또는 도 당국과의 의사소통이 아직 부족함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차원 공간정보 이용률 제고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더 세밀했으면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99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주관식 응답</a:t>
            </a:r>
            <a:r>
              <a:rPr lang="en-US" altLang="ko-KR" dirty="0" smtClean="0"/>
              <a:t>(7/9)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과제별 주관식 응답은 다음과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072561"/>
              </p:ext>
            </p:extLst>
          </p:nvPr>
        </p:nvGraphicFramePr>
        <p:xfrm>
          <a:off x="415702" y="1125538"/>
          <a:ext cx="9073008" cy="5019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  <a:gridCol w="5832648"/>
              </a:tblGrid>
              <a:tr h="432048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주관식 응답 내용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건설업체 동반성장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지역성을 강조하여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타시도업체와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경쟁을 통한 성장이 이루어지지 않음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아직도 만연하고 있는 공법선정 보상 커미션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여전히 만연하고 있는 커넥션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이런 것들이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없어지지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않는 이상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지역업체 선정 이유가 지방업체 발전이라는 말은 허언에 지나지 않음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환황해권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시대를 주도할 서해안비전 구현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 시민의 한 명으로서 정책에 대해 잘 알지 못하고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그런 측면에서 피부에 와 닿지 않습니다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4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유류피해 극복 기념관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설립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선심성 행정이 유류피해 기념관이라는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얼토당토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않은 기념관을 만들고 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...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피해주민에게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층분한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보상을 하도록 해당업체를 채근하는 것이 관리감독기관의 할 일이다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불필요한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사업같아서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과연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이사업이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충남도민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가지는 이익이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무엇인가  홍보가 없었다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불필요한 시설이라고 생각됩니다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내포신도시 성장동력 확보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구체적인 성과가 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4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내포신도시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특성화사업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편의시설 부족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계획대비 개발속도 실질적 체감부족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공업단지가 하나 더 들어오는 것이 좋겠다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지역상 거리가 떨어진 관계로 전혀 혜택을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받지 못함은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물론이고 추진사항도 먼 나라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얘기인 듯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효과가 없음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내포신도시 광역교통망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확충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전혀 알지 못했다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곤란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내포신도시 기반시설 확충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특정지역 일방적 혜택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현장중심의 </a:t>
                      </a:r>
                      <a:r>
                        <a:rPr lang="ko-KR" alt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소방력</a:t>
                      </a:r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보강 및 재난예보서비스 제공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정보공유 및 홍보부족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탁상행정 등</a:t>
                      </a:r>
                      <a:endParaRPr lang="ko-KR" alt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화재 초기대응 역량 강화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홍보부족 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교육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계몽부족 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훈련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집행부족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의용소방대 활동 역량 강화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27" rtl="0" eaLnBrk="1" fontAlgn="ctr" latinLnBrk="1" hangingPunct="1"/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의용소방대를 이끌기 위한 공무의 가중에 비해 활동 역량이 미비하므로 방범대와 소방대를 하나로 묶는 방법을 고려하기를 </a:t>
                      </a:r>
                      <a:r>
                        <a:rPr lang="ko-KR" altLang="en-US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의견내어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봅니다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20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주관식 응답</a:t>
            </a:r>
            <a:r>
              <a:rPr lang="en-US" altLang="ko-KR" dirty="0" smtClean="0"/>
              <a:t>(8/9)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과제별 주관식 응답은 다음과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232031"/>
              </p:ext>
            </p:extLst>
          </p:nvPr>
        </p:nvGraphicFramePr>
        <p:xfrm>
          <a:off x="415702" y="1125538"/>
          <a:ext cx="9073008" cy="53737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  <a:gridCol w="5832648"/>
              </a:tblGrid>
              <a:tr h="432048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주관식 응답 내용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고품질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119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신고접수 서비스 제공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솔직히 전시행정으로 밖에 안보입니다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소방관들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 행정으로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얼마나 힘든지 구급 화재 출동 사고가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날꺼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같아요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소통과 화합으로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참 좋은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 모델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구축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소통 관련 문제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피부에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와닿지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않는다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밝고 맑은 청렴한 공직문화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경리계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예산집행의 효율성을 위해 일상경비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수의계약 가능금액이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천만원이하로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규정되어있는데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전자계약등이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도입되면 예산집행의 효율성이 저하시키는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또다른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규제임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특화작목 현장 실용화 기술 개발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모든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농어업인에게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혜택이 돌아가는  정책이 필요하다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^^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충남쌀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품질고급화 기술개발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보급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농혁신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소리만지르지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말고  대안이 필요하다 봅니다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원예 현장 적응 실용화 기술개발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만족하지않는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것이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아니라 이런 정책이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있는줄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몰랐기에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아니다를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선택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조사료 자급률 향상 및 축사환경 개선 기술보급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농가사정을 고려 하지 않고 현장 공무원들  농민 상위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기관으로 군림 하려는 경향이  많음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농가 입장에서 같이 공생 하는 관계를 유지 하고자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함에도 불구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하고 알지도 못 하면서 자기 주장만 펴려 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공평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하고 투명한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집행이 절실히 필요 하다 사료 됩니다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농업인 과학영농실천 및 경영역량 향상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추진하고자 하는 방향성의 현실과 동떨어진 부분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정책의  종류와 시기  등의 정보공유 부재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농산물 가공사업장 애로해결 지원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강화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해야하는지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부터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검토가 필요하고 교수들이 끼어들지 못하게  해야 합니다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계획서는 돈벌이에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혈안이 된 교수들이 쓰고 실제 사용자들은 알지 못합니다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컨설팅 비용으로 교수들이 돈  챙겨가면 그만이지요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더이상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운영에 대해선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신경쓰지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않아요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무지한 농민들만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바보되는거지요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6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차산업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취지는 좋지만 성과가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없는 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 이유 때문 입니다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가공지원사업의 투명성 심사평가 및 선정이 부족함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최고 수준의 전문농업경영인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육성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홍보가 제대로 안되고 그래서 모르는 부분이 많음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알수없음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귀농ㆍ귀촌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안정정착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 부족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도의 정책이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귀농인의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한사람으로서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체감되지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못하고  있다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71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주관식 응답</a:t>
            </a:r>
            <a:r>
              <a:rPr lang="en-US" altLang="ko-KR" dirty="0" smtClean="0"/>
              <a:t>(9/9)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2015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직무성과평가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도민만족도 과제별 주관식 응답은 다음과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356694"/>
              </p:ext>
            </p:extLst>
          </p:nvPr>
        </p:nvGraphicFramePr>
        <p:xfrm>
          <a:off x="415702" y="1125538"/>
          <a:ext cx="9073008" cy="4874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  <a:gridCol w="5832648"/>
              </a:tblGrid>
              <a:tr h="432048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주관식 응답 내용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순도높은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식량작물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콩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맥류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원종생산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이런 사업이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있다는 사실을 처음 접했습니다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도민모두가 혜택을 받는 정책은 아니나 이런 정책이 필요한 곳도 있겠지요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저만의 만족도가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떨어지는 거라 생각되네요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충남형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역량교육 체계 구축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역량 운운하면서 서열 나열하고 비교하면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수동적일 수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밖에 없다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체계적인 편의시설 관리로 활용도 향상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매점 물건이 시중가보다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비싸다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교육환경 최적화를 통한 교육생 편의도모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설문자체를 이해하기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어려움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공무원 역량강화 및 맞춤형교육생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역량이 있어 공무원 시험에 합격한 건데 무슨 또 역량 교육 입니까 스트레스 받아요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현장에서 목소리를 듣고 그것을 정책에 반영하는 방법이 적절하다고 생각함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모든 직원들이 단기간에 실시되는 역량강화교육의 필요성 보다는 인사의 불이익 등으로 활용되고 있는다는 고정관념이 자리잡고 있는 것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같습니다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도민과 함께하는 사이버교육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운영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현실에 부합되지 않아서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효과미흡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깨끗한 대기 안전한 생활환경 조성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 정책고객임에도 불구하고 정확한 홍보와 진행중인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 등이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무엇인지 잘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전달되어지지않고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잘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모르는 상태에서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설문이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조사 되었기 때문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청결하고 편리한 후생복지시설 운영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홍보부족 정책추진배경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고충∙진정민원의 공정한 조사 해결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도민과 공직자간의 이질성이 내재되어 소통이 원활치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못한것으로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사료된다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일개 도민으로써 충남도의 정책을 실감하기도 어렵고 우선 각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읍면동의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공직자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특히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읍면동장의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사명감 부족으로 인해 지역발전의 지연을 절실히 실감하고 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무사안일한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사고방식은 지역사회의 발전에 전혀 도움이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될 수가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없다고 사료됩니다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안전충남 정착을 위한 현장 점검 강화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건설사들과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감리감독이 신뢰성이 떨어지기 때문입니다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불법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부조리 관행제거 및 개선과제 발굴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보조금사업에 대한 사업 이후의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예후관찰이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잘 안되고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특히 민간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마을기업 등의 보조금에 대한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회계감시가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철저하지 못해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농촌지역발전에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올바른 영향을 주지 못하고 있다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정책진행에 대한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일몰제를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적용해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일정기간이 지난 후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성과측정하여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계속지원에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대한 철저한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기준이 마련되어야 하겠다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167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64198" y="3069754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i="1" dirty="0" smtClean="0"/>
              <a:t>End of document</a:t>
            </a:r>
            <a:endParaRPr lang="ko-KR" alt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88422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기류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 latinLnBrk="0">
          <a:defRPr sz="14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13960</TotalTime>
  <Words>28599</Words>
  <Application>Microsoft Office PowerPoint</Application>
  <PresentationFormat>사용자 지정</PresentationFormat>
  <Paragraphs>5997</Paragraphs>
  <Slides>209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209</vt:i4>
      </vt:variant>
    </vt:vector>
  </HeadingPairs>
  <TitlesOfParts>
    <vt:vector size="210" baseType="lpstr">
      <vt:lpstr>디자인 사용자 지정</vt:lpstr>
      <vt:lpstr>도민만족도 조사 결과 보고서</vt:lpstr>
      <vt:lpstr>목 차</vt:lpstr>
      <vt:lpstr>목 차</vt:lpstr>
      <vt:lpstr>1. 조사의 목적 및 기본 정보</vt:lpstr>
      <vt:lpstr>2. 분석 대상</vt:lpstr>
      <vt:lpstr>3. 응답자 유형</vt:lpstr>
      <vt:lpstr>4. 조사모형 – 설문 항목 및 과제 설명</vt:lpstr>
      <vt:lpstr>4. 조사모형 – 측정 모델 및 점수산출 방법</vt:lpstr>
      <vt:lpstr>5. 결과 분석 방안 및 방향 </vt:lpstr>
      <vt:lpstr>&lt;참고&gt; 충남 도정성과 체계 및 성과과제 연계표</vt:lpstr>
      <vt:lpstr>목 차</vt:lpstr>
      <vt:lpstr>1. 요약</vt:lpstr>
      <vt:lpstr>2. 총점 평가 결과 : 과거실적 비교</vt:lpstr>
      <vt:lpstr>2. 총점 평가 결과 : 요소 별 만족도 평가 결과</vt:lpstr>
      <vt:lpstr>3. 3+3 정책과제 평가 – 항목간 비교</vt:lpstr>
      <vt:lpstr>3. 3+3 정책과제 평가 – ①일 잘하는 지방정부로 가는 행정혁신</vt:lpstr>
      <vt:lpstr>3. 3+3 정책과제 평가 – ②주민이 주인되는 자치혁신</vt:lpstr>
      <vt:lpstr>3. 3+3 정책과제 평가 – ③농어촌에 희망주는 3농 혁신</vt:lpstr>
      <vt:lpstr>3. 3+3 정책과제 평가 – ④자영업에서 기업까지 행복한 성장</vt:lpstr>
      <vt:lpstr>3. 3+3 정책과제 평가 – ⑤아이에서 어르신까지 행복할 권리</vt:lpstr>
      <vt:lpstr>3. 3+3 정책과제 평가 – ⑥도랑에서 서해까지 행복한 환경</vt:lpstr>
      <vt:lpstr>4. 과제 기본근거 유형에 따른 평가</vt:lpstr>
      <vt:lpstr>5. 실국 및 과 단위 평가 : 실국 별</vt:lpstr>
      <vt:lpstr>6. 응답자 유형별 평가 결과 : 과제와의 관계</vt:lpstr>
      <vt:lpstr>6. 응답자 유형별 평가 결과 : 직업 </vt:lpstr>
      <vt:lpstr>7. 우수∙부진 과제 평가 </vt:lpstr>
      <vt:lpstr>목 차</vt:lpstr>
      <vt:lpstr>1. 홍보협력관 – 융‧복합 기획홍보를 통한 언론 홍보강화</vt:lpstr>
      <vt:lpstr>1. 홍보협력관 – 온라인을 통한 도민의 도정참여 기회 확대</vt:lpstr>
      <vt:lpstr>2. 여성가족정책관 – 경력단절 여성에 양질의 일자리 관계</vt:lpstr>
      <vt:lpstr>2. 여성가족정책관 – 청소년의 안전하고 건강한 성장 지원</vt:lpstr>
      <vt:lpstr>3. 기획조정실 – 연안 및 하구 생태복원</vt:lpstr>
      <vt:lpstr>3. 기획조정실 – 정부예산 확보 전략적 추진</vt:lpstr>
      <vt:lpstr>3-1. 정책기획관실 – 체계적 정책관리를 통한 과제누수제로</vt:lpstr>
      <vt:lpstr>3-1. 정책기획관실 – 담론 및 역제안 과제 반영을 통한 국가정책 선도</vt:lpstr>
      <vt:lpstr>3-2. 예산담당관실 – 도 ∙ 시군 재정 재배분 기준 마련</vt:lpstr>
      <vt:lpstr>3-2. 예산담당관실 – 도민참여 예산제 운영 성과 제고</vt:lpstr>
      <vt:lpstr>3-3. 혁신관리담당관 – 직원이 행복하게 일하는 조직문화 개선</vt:lpstr>
      <vt:lpstr>3-3. 혁신관리담당관 – 충남형 공공기관 혁신모델 개발 및 실행</vt:lpstr>
      <vt:lpstr>3-4. 교육법무담당관 – 지역과 상생하는 교육협력</vt:lpstr>
      <vt:lpstr>3-4. 교육법무담당관 – 평생교육 5개년 계획 관리∙실행</vt:lpstr>
      <vt:lpstr>3-4. 지속가능발전담당관 – 금강비전 시행</vt:lpstr>
      <vt:lpstr>3-4. 지속가능발전담당관 – 지역행복생활권 선도사업 추진 및 시행전략 마련</vt:lpstr>
      <vt:lpstr>3-6. 서울사무소 – 정책∙입법동향 적시성 있게 수집∙전파</vt:lpstr>
      <vt:lpstr>3-6. 서울사무소 – 수도권 인적 네트워크 구축∙소통 강화</vt:lpstr>
      <vt:lpstr>4. 경제산업실 – 충남경제비전 수립 </vt:lpstr>
      <vt:lpstr>4. 경제산업실 – 충남형 지역 에너지정책 실현</vt:lpstr>
      <vt:lpstr>4-1. 경제정책과 – 지속가능한 사회적 경제 육성</vt:lpstr>
      <vt:lpstr>4-1. 경제정책과 – 일자리지원 서비스 및 청년고용률 향상</vt:lpstr>
      <vt:lpstr>4-2. 투자입지과 – 미래 수요와 환경을 고려한 산업입지 공급</vt:lpstr>
      <vt:lpstr>4-2. 투자입지과 – 상생산업단지 조성사업 추진</vt:lpstr>
      <vt:lpstr>4-3. 기업통상교류과 – 지역과 상생하는 중소기업 육성지원</vt:lpstr>
      <vt:lpstr>4-3. 기업통상교류과 – 중소기업 수출역량 제고</vt:lpstr>
      <vt:lpstr>4-4. 전략산업과 – 지역산업 육성지원</vt:lpstr>
      <vt:lpstr>4-4. 전략산업과 – 환황해권 디스플레이 메가클러스터</vt:lpstr>
      <vt:lpstr>4-5. 에너지산업과 – 에너지이용 합리화 및 복지실현</vt:lpstr>
      <vt:lpstr>4-5. 에너지산업과 – 신재생에너지 보급 확대</vt:lpstr>
      <vt:lpstr>5-1. 안전정책과 – 안전의식 제고를 위한 교육∙홍보</vt:lpstr>
      <vt:lpstr>5-1. 안전정책과 – 민방위경보 발령체계 유지 및 운영</vt:lpstr>
      <vt:lpstr>5-3. 자연재난과 – 홍수에 안전한 자연형 지방하천 정비</vt:lpstr>
      <vt:lpstr>5-3. 자연재난과 – 자연 재난에 안전한 충청남도 실현</vt:lpstr>
      <vt:lpstr>6. 자치행정국 – 충남형 동네자치 심화∙확산</vt:lpstr>
      <vt:lpstr>6-1. 총무과 – 정체성∙통일성∙커뮤니티 기능을 갖춘 청사조성</vt:lpstr>
      <vt:lpstr>6-1. 총무과 – 열심히 일 할 수 있는 후생복지 시책 추진</vt:lpstr>
      <vt:lpstr>6-2. 자치행정과 – 모두가 행복한 인권충남 구현</vt:lpstr>
      <vt:lpstr>6-3. 도민협력새마을과 – 참여형 자원봉사 공동체 조성</vt:lpstr>
      <vt:lpstr>6-3. 도민협력새마을과 – 갈등예방 및 조정기능 강화</vt:lpstr>
      <vt:lpstr>6-4. 세무회계과 – 안정적인 도정운영 지원을 위한 지방세수 확보</vt:lpstr>
      <vt:lpstr>6-5. 정보화지원과 – 충남형 행정정보시스템 활용 제고를 통한 소통∙협업 강화</vt:lpstr>
      <vt:lpstr>6-5. 정보화지원과 – 정보 취약계층 해소를 위한 정보 접근성 향상</vt:lpstr>
      <vt:lpstr>7. 문화체육관광국 – 도민 문화 향유권 신장</vt:lpstr>
      <vt:lpstr>7-1. 문화정책과 – 문화시설 확충 및 이용 확대</vt:lpstr>
      <vt:lpstr>7-2. 문화재과 – 문화재 보수정비 사업추진</vt:lpstr>
      <vt:lpstr>7-3. 체육진흥과 – 스포츠 참여 확대를 통한 도민의 행복한 권리 보장</vt:lpstr>
      <vt:lpstr>7-4. 관광산업과 – 관광분야 종사자 환대서비스 역량강화</vt:lpstr>
      <vt:lpstr>7-4. 관광산업과 – 내실있는 지역축제 아카데미 운영</vt:lpstr>
      <vt:lpstr>7-5. 전국체전준비기획단 – 16년 전국체전 및 전국 장애인체전 기본 틀 마련</vt:lpstr>
      <vt:lpstr>7-5. 전국체전준비기획단 – 16년 전국체전 및 전국 장애인체전 경기장 완벽한 시설 확충</vt:lpstr>
      <vt:lpstr>7-6. 백제문화단지관리사업소 – 관람객 만족을 위한 프로그램 운영</vt:lpstr>
      <vt:lpstr>8. 농정국 – 농업인 중심의 로컬푸드 시스템 구축</vt:lpstr>
      <vt:lpstr>8. 농정국 – 농협과 함께하는 지역혁신모델 구축</vt:lpstr>
      <vt:lpstr>8-1. 농업정책과 – 두레기업 창업 및 자립화 지원 확대</vt:lpstr>
      <vt:lpstr>8-1. 농업정책과 – 도시민 농촌체험기회 확대</vt:lpstr>
      <vt:lpstr>8-2. 농산물유통과 – 산지조직화 및 충남오감 매출 확대</vt:lpstr>
      <vt:lpstr>8-2. 농산물유통과 – 인터넷 쇼핑몰 농사랑 입점∙매출 확대</vt:lpstr>
      <vt:lpstr>8-3. 친환경농산과 – 로컬푸드 참여 농가 확대</vt:lpstr>
      <vt:lpstr>8-3. 친환경농산과 – 무농약이상 인증비율 확대</vt:lpstr>
      <vt:lpstr>8-4. 농촌마을지원과 – 용∙배수로 구조물화 증가로 수혜 농민 도민만족도 향상</vt:lpstr>
      <vt:lpstr>8-4. 농촌마을지원과 – 실속형 농업생산 기반시설 설치</vt:lpstr>
      <vt:lpstr>8-5. 축산과 – 소비자에게 사랑 받는 명품브랜드 “토바우”육성</vt:lpstr>
      <vt:lpstr>8-5. 축산과 – 자연 친화형 가축분뇨 처리 및 이용</vt:lpstr>
      <vt:lpstr>8-6. 가축위생연구소 – 선진 방역체계 확립을 통한 가축전염병 예방</vt:lpstr>
      <vt:lpstr>8-6. 가축위생연구소 – 조류인플루엔자 정밀검사기관 지정∙활성화</vt:lpstr>
      <vt:lpstr>8-7. 축산기술연구소 – 한우수정란 생산∙공급</vt:lpstr>
      <vt:lpstr>9. 복지보건국 – 행복경로당 및 공동 생활제 확대</vt:lpstr>
      <vt:lpstr>9. 복지보건국 – 지방의료원 경영개선 및 공공의료 서비스 확대</vt:lpstr>
      <vt:lpstr>9-1. 저출산고령화정책과 – 어르신 소득확대 및 여가생활 지원</vt:lpstr>
      <vt:lpstr>9-1. 저출산고령화정책과 – 안전하고 투명한 보육환경 조성</vt:lpstr>
      <vt:lpstr>9-2. 사회복지과 – 복지취약계층 나눔문화 확산</vt:lpstr>
      <vt:lpstr>9-2. 사회복지과 – 아동이 행복한 세상 만들기 추진</vt:lpstr>
      <vt:lpstr>9-3. 장애인복지과 – 장애인 연금 수급률 향상</vt:lpstr>
      <vt:lpstr>9-3. 장애인복지과 – 장애인 자립증진 기반 구축</vt:lpstr>
      <vt:lpstr>9-4. 보건정책과 – 전염병 예방관리 강화</vt:lpstr>
      <vt:lpstr>9-4. 보건정책과 – 만성질환자 관리 확대</vt:lpstr>
      <vt:lpstr>9-5. 식품의약과 – 식중독 환자 20% 감소</vt:lpstr>
      <vt:lpstr>9-5. 식품의약과 – 나트륨 줄이기 실천 음식점 육성 등 위생업소 수준향상</vt:lpstr>
      <vt:lpstr>10. 환경녹지국 – 녹색생활 실천마을 조성 등 온실가스 감축</vt:lpstr>
      <vt:lpstr>10-1. 환경정책과 – 환경교육 활성화 기반강화</vt:lpstr>
      <vt:lpstr>10-2. 환경관리과 – 석면피해자 힐링캠프 운영</vt:lpstr>
      <vt:lpstr>10-3. 물관리정책과 – 주민과 함께하는 도랑살리기 운동 추진</vt:lpstr>
      <vt:lpstr>10-4. 산림녹지과 – 전문임업인 육성을 통한 임산물 생산 확대</vt:lpstr>
      <vt:lpstr>10-4. 산림녹지과 – 산림 휴양시설 서비스 향상 증진</vt:lpstr>
      <vt:lpstr>10-5. 산림환경연구소 – 휴양림 이용객 유치 확대방안 마련 추진</vt:lpstr>
      <vt:lpstr>11. 건설교통국 – 환 황해권 서해안시대 입체적 교통망 조기 구축 </vt:lpstr>
      <vt:lpstr>11. 건설교통국 – 호남고속도로(KTX) 공주역 활성화 방안 마련</vt:lpstr>
      <vt:lpstr>11-1. 건설정책과 – 지역건설산업 활성화 및 하도급문화 개선</vt:lpstr>
      <vt:lpstr>11-1. 건설정책과 – 내포 문화 개발로 서해안권 균형발전 촉진</vt:lpstr>
      <vt:lpstr>11-2. 건축도시과 – 행복한 충남 주거복지 실현</vt:lpstr>
      <vt:lpstr>11-2. 건축도시과 – 명품충남, 행복디자인 통합체계 구축</vt:lpstr>
      <vt:lpstr>11-3. 도로교통과 – 안전하고 편리한 도로환경 조성</vt:lpstr>
      <vt:lpstr>11-4. 토지관리과 – 도로명주소 활용도 제고</vt:lpstr>
      <vt:lpstr>11-4. 토지관리과 – 3차원 공간정보 이용률 제고</vt:lpstr>
      <vt:lpstr>11-5. 종합건설사업소 – 지역 건설업체 동반성장 추진</vt:lpstr>
      <vt:lpstr>11-5. 종합건설사업소 – 건설현장 부패유발 요인 근원적 예방</vt:lpstr>
      <vt:lpstr>12. 해양수산국 – 환황해권 시대를 주도 할 서해안비전 구현 </vt:lpstr>
      <vt:lpstr>12. 해양수산국 – 3대 특화 항만 활성화 </vt:lpstr>
      <vt:lpstr>12-1. 해양정책과 – 서해안 해양레저 활성화 기반조성</vt:lpstr>
      <vt:lpstr>12-1. 해양정책과 – 처음부터 끝까지 해양쓰레기 줄이기 </vt:lpstr>
      <vt:lpstr>12-2. 해운항만과 – 항만 이용 안전성 확보를 위한 항만 순찰선 건조사업</vt:lpstr>
      <vt:lpstr>12-2. 해운항만과 – 홍보마케팅의 세계화를 통한 도 항만의 국내외 인지도 제고</vt:lpstr>
      <vt:lpstr>12-3. 수산과 – 충남 4대 명품 수산물 집중육성과 생산기반 확충</vt:lpstr>
      <vt:lpstr>12-3. 수산과 – “착한 어업”자율관리 어업공동체 운영</vt:lpstr>
      <vt:lpstr>12-4. 서해안유류사고지원과 – 유류피해 극복 기념관 설립</vt:lpstr>
      <vt:lpstr>12-4. 서해안유류사고지원과 – 유류피해지역 복원 및 활력화 사업 지원</vt:lpstr>
      <vt:lpstr>12-5. 수산연구소 – 지역 토산어종 생산∙방류</vt:lpstr>
      <vt:lpstr>12-5. 수산연구소 – 내수면 특산품종 산업화를 위한 양식기술 정립</vt:lpstr>
      <vt:lpstr>12-6. 수산관리소 – 수요자 중심 어업인 평생 교육</vt:lpstr>
      <vt:lpstr>12-6. 수산관리소 – 미래 선도 어업인 육성</vt:lpstr>
      <vt:lpstr>13. 내포신도시건설본부 – 내포신도시 성장동력 확보</vt:lpstr>
      <vt:lpstr>13-1. 신도시정책과 – 내포신도시 특성화 사업 추진  </vt:lpstr>
      <vt:lpstr>13-2. 신도시개발과 – 내포신도시 광역교통망 확충</vt:lpstr>
      <vt:lpstr>13-2. 신도시개발과 – 내포신도시 기반시설 확충</vt:lpstr>
      <vt:lpstr>14. 소방본부 – 응급환자 구급서비스 골든타임 확보  </vt:lpstr>
      <vt:lpstr>14. 소방본부 – 현장 중심의 소방력 보강 및 재난예보 서비스 제공</vt:lpstr>
      <vt:lpstr>14-1. 소방행정과 – 현장활동대원 공사상자 감소</vt:lpstr>
      <vt:lpstr>14-2. 화재대책과 – 화재 초기대응 역량 강화</vt:lpstr>
      <vt:lpstr>14-2. 화재대책과 – 의용소방대 활동 역량 강화</vt:lpstr>
      <vt:lpstr>14-3. 119광역기동단 – 육상 및 항공 긴급구조 대응능력 제고</vt:lpstr>
      <vt:lpstr>14-4. 종합방재센터 – 고품질 119신고접수 서비스 제공</vt:lpstr>
      <vt:lpstr>14-4. 종합방재센터 – 효율적인 재난현장 지원</vt:lpstr>
      <vt:lpstr>15. 농업기술원 – 충남 주요작물의 우량품종 개발 및 보급확대</vt:lpstr>
      <vt:lpstr>15. 농업기술원 – 충남 농어업 지도자 육성 및 농업∙농촌 가치 확산</vt:lpstr>
      <vt:lpstr>15-1. 농업기술원 총무과 – 소통과 화합으로 참 좋은 직장 모델 구축</vt:lpstr>
      <vt:lpstr>15-1. 농업기술원 총무과 – 밝고 맑은 청렴한 공직문화 조성</vt:lpstr>
      <vt:lpstr>15-2. 기술개발국 – 지역 특화작목 현장 실용화 기술 개발 </vt:lpstr>
      <vt:lpstr>15-2. 기술개발국 – 충남쌀 품질 고급화 기술개발∙보급</vt:lpstr>
      <vt:lpstr>15-3. 작물연구과 – 버섯 신품종 확대보급 및 배지비용 절감기술개발</vt:lpstr>
      <vt:lpstr>15-3. 작물연구과 – 충남 지역적응 식량작물 우량종자 생산보급 </vt:lpstr>
      <vt:lpstr>15-4. 농업환경과 – 원예작물 병해충 방제기술 개발 </vt:lpstr>
      <vt:lpstr>15-4. 농업환경과 – 환경친화형 해충관리 기술 개발</vt:lpstr>
      <vt:lpstr>15-5. 원예연구과 – 기후변화대응 신소득 아열대 작목 개발</vt:lpstr>
      <vt:lpstr>15-5. 원예연구과 – 원예 현장 적응 실용화 기술개발</vt:lpstr>
      <vt:lpstr>15-6. 기술보급과 – 고품질 원예작물 안전생산 기술 보급</vt:lpstr>
      <vt:lpstr>15-6. 기술보급과 – 조사료 지급률 향상 및 축사환경 개선 기술보급</vt:lpstr>
      <vt:lpstr>15-7. 농촌지원국 – 농촌자원의 6차 산업화 지원</vt:lpstr>
      <vt:lpstr>15-7. 농촌지원국 – 4-H대학∙농업인 대학 운영으로 농업인 역량강화</vt:lpstr>
      <vt:lpstr>15-8. 기술지원과 – 농업인 과학 영농∙실천 및 경영역량 향상 지원</vt:lpstr>
      <vt:lpstr>15-8. 기술지원과 – 4-H회원 안정적 영농정착지원</vt:lpstr>
      <vt:lpstr>15-9. 자원식품과 – 농산물 가공사업장 애로해결 지원 강화</vt:lpstr>
      <vt:lpstr>15-9. 자원식품과 – 안전하고 건강한 농작업 환경 조성</vt:lpstr>
      <vt:lpstr>15-10. 역량개발과 – 최고 수준의 전문농업 경영인 육성</vt:lpstr>
      <vt:lpstr>15-10. 역량개발과 – 귀농∙귀촌 안정정착 지원</vt:lpstr>
      <vt:lpstr>15-11. 종자관리소 – 순도 높은 식량작물 원종생산</vt:lpstr>
      <vt:lpstr>15-11. 종자관리소 – 우량 잠종 생산</vt:lpstr>
      <vt:lpstr>16. 공무원교육원 – 도정 핵심과제 교육 특화 운영</vt:lpstr>
      <vt:lpstr>16. 공무원교육원 – 충남형 역량교육 체계 구축</vt:lpstr>
      <vt:lpstr>16-1. 공무원교육원 총무과 – 체계적인 편의시설 관리로 활용도 향상</vt:lpstr>
      <vt:lpstr>16-1. 공무원교육원 총무과 – 교육환경 최적화를 통한 교육생 편의도모</vt:lpstr>
      <vt:lpstr>16-2. 교육기획과 – 공무원 역량강화 및 맞춤형 교육생 선발</vt:lpstr>
      <vt:lpstr>16-2. 교육기획과 – 교육성취도 평가로 교육효과제고</vt:lpstr>
      <vt:lpstr>16-3. 교육운영과 – 도민과 함께하는 사이버교육 운영</vt:lpstr>
      <vt:lpstr>16-3. 교육운영과 – 과정별 맞춤형 교육운영 실현</vt:lpstr>
      <vt:lpstr>17. 보건환경연구원 – 농수식품 안전성 검사 확대로 안심 먹거리 제공</vt:lpstr>
      <vt:lpstr>17. 보건환경연구원 – 깨끗한 대기 안전한 생활환경 조성</vt:lpstr>
      <vt:lpstr>17-1. 보건환경연구원 연구부 – 감염병 예방을 위한 모니터링 강화</vt:lpstr>
      <vt:lpstr>17-1. 보건환경연구원 연구부 – 수질관리 모니터링 운영 강화</vt:lpstr>
      <vt:lpstr>18. 충남도립대 사무국 – 청결하고 편리한 후생복지시설 운영</vt:lpstr>
      <vt:lpstr>18. 충남도립대 사무국 – 쾌적하고 안전한 교육환경 조성</vt:lpstr>
      <vt:lpstr>19. 감사위원회 – 도민이 체감하는 청렴대책 추진</vt:lpstr>
      <vt:lpstr>19. 감사위원회 – 고충∙진정 민원의 공정한 조사 해결</vt:lpstr>
      <vt:lpstr>19-1. 감사과 – 안전충남 정착을 위한 현장 점검 강화</vt:lpstr>
      <vt:lpstr>19-1. 감사과 – 사전 예방적 감사 시스템 구축</vt:lpstr>
      <vt:lpstr>19-2. 조사과 – 공직자 부정∙부패∙부조리 척결</vt:lpstr>
      <vt:lpstr>19-2. 조사과 – 불법∙부조리 관행제거 및 개선과제 발굴</vt:lpstr>
      <vt:lpstr>목 차</vt:lpstr>
      <vt:lpstr>1. 조사대상과제 및 총점(1/4)</vt:lpstr>
      <vt:lpstr>1. 조사대상과제 및 총점(2/4)</vt:lpstr>
      <vt:lpstr>1. 조사대상과제 및 총점(3/4)</vt:lpstr>
      <vt:lpstr>1. 조사대상과제 및 총점(4/4)</vt:lpstr>
      <vt:lpstr>2. 주관식 응답(1/9)</vt:lpstr>
      <vt:lpstr>2. 주관식 응답(2/9)</vt:lpstr>
      <vt:lpstr>2. 주관식 응답(3/9)</vt:lpstr>
      <vt:lpstr>2. 주관식 응답(4/9)</vt:lpstr>
      <vt:lpstr>2. 주관식 응답(5/9)</vt:lpstr>
      <vt:lpstr>2. 주관식 응답(6/9)</vt:lpstr>
      <vt:lpstr>2. 주관식 응답(7/9)</vt:lpstr>
      <vt:lpstr>2. 주관식 응답(8/9)</vt:lpstr>
      <vt:lpstr>2. 주관식 응답(9/9)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YSA</dc:creator>
  <cp:lastModifiedBy>USER</cp:lastModifiedBy>
  <cp:revision>1957</cp:revision>
  <cp:lastPrinted>2015-09-21T04:09:04Z</cp:lastPrinted>
  <dcterms:created xsi:type="dcterms:W3CDTF">2013-01-21T00:52:43Z</dcterms:created>
  <dcterms:modified xsi:type="dcterms:W3CDTF">2015-09-21T04:09:19Z</dcterms:modified>
</cp:coreProperties>
</file>